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32" r:id="rId3"/>
    <p:sldMasterId id="2147483744" r:id="rId4"/>
  </p:sldMasterIdLst>
  <p:notesMasterIdLst>
    <p:notesMasterId r:id="rId2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72" r:id="rId14"/>
    <p:sldId id="266" r:id="rId15"/>
    <p:sldId id="268" r:id="rId16"/>
    <p:sldId id="265" r:id="rId17"/>
    <p:sldId id="267" r:id="rId18"/>
    <p:sldId id="273" r:id="rId19"/>
    <p:sldId id="269" r:id="rId20"/>
    <p:sldId id="274" r:id="rId21"/>
    <p:sldId id="275" r:id="rId22"/>
    <p:sldId id="270" r:id="rId23"/>
    <p:sldId id="27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>
      <p:cViewPr varScale="1">
        <p:scale>
          <a:sx n="69" d="100"/>
          <a:sy n="69" d="100"/>
        </p:scale>
        <p:origin x="-14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7B78C-23E9-4C3F-B9DD-25926623539C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9F243-EE84-4874-9168-F4F78E3F92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607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9F243-EE84-4874-9168-F4F78E3F929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571612"/>
            <a:ext cx="7772400" cy="1470025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 b="1" cap="all" spc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34290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1BD15-64D7-46CD-9CA6-CB62475176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585167"/>
      </p:ext>
    </p:extLst>
  </p:cSld>
  <p:clrMapOvr>
    <a:masterClrMapping/>
  </p:clrMapOvr>
  <p:transition spd="slow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AA374-EB58-4613-8D3A-D122F3B7C9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245899"/>
      </p:ext>
    </p:extLst>
  </p:cSld>
  <p:clrMapOvr>
    <a:masterClrMapping/>
  </p:clrMapOvr>
  <p:transition spd="slow">
    <p:blinds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DF7A1-148A-4443-A860-128667C2278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151154"/>
      </p:ext>
    </p:extLst>
  </p:cSld>
  <p:clrMapOvr>
    <a:masterClrMapping/>
  </p:clrMapOvr>
  <p:transition spd="slow">
    <p:blinds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DB3EE-5098-46AD-B4A3-FCF49E057E2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484289"/>
      </p:ext>
    </p:extLst>
  </p:cSld>
  <p:clrMapOvr>
    <a:masterClrMapping/>
  </p:clrMapOvr>
  <p:transition spd="slow">
    <p:blinds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4313F-62CC-40C1-935F-F9DDBE3322D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533628"/>
      </p:ext>
    </p:extLst>
  </p:cSld>
  <p:clrMapOvr>
    <a:masterClrMapping/>
  </p:clrMapOvr>
  <p:transition spd="slow">
    <p:blinds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5C3DE-B64A-4761-8427-B4E4EA6F452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847728"/>
      </p:ext>
    </p:extLst>
  </p:cSld>
  <p:clrMapOvr>
    <a:masterClrMapping/>
  </p:clrMapOvr>
  <p:transition spd="slow">
    <p:blinds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56843-506E-4482-BEDC-3BEAF49B7E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67561"/>
      </p:ext>
    </p:extLst>
  </p:cSld>
  <p:clrMapOvr>
    <a:masterClrMapping/>
  </p:clrMapOvr>
  <p:transition spd="slow">
    <p:blinds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94474-1C84-482F-87E2-1BFC3FD5B02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682056"/>
      </p:ext>
    </p:extLst>
  </p:cSld>
  <p:clrMapOvr>
    <a:masterClrMapping/>
  </p:clrMapOvr>
  <p:transition spd="slow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6AED0-6BA9-4650-A3F4-BE0D7E101D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835821"/>
      </p:ext>
    </p:extLst>
  </p:cSld>
  <p:clrMapOvr>
    <a:masterClrMapping/>
  </p:clrMapOvr>
  <p:transition spd="slow">
    <p:blinds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F2397-35DC-4D9E-A34F-65BA62BB32C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89227"/>
      </p:ext>
    </p:extLst>
  </p:cSld>
  <p:clrMapOvr>
    <a:masterClrMapping/>
  </p:clrMapOvr>
  <p:transition spd="slow">
    <p:blinds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794A1-A0A6-4C1E-8504-24A01A65F2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5647"/>
      </p:ext>
    </p:extLst>
  </p:cSld>
  <p:clrMapOvr>
    <a:masterClrMapping/>
  </p:clrMapOvr>
  <p:transition spd="slow">
    <p:blinds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571612"/>
            <a:ext cx="7772400" cy="1470025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 b="1" cap="all" spc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34290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1BD15-64D7-46CD-9CA6-CB62475176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902480"/>
      </p:ext>
    </p:extLst>
  </p:cSld>
  <p:clrMapOvr>
    <a:masterClrMapping/>
  </p:clrMapOvr>
  <p:transition spd="slow">
    <p:blinds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AA374-EB58-4613-8D3A-D122F3B7C9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636055"/>
      </p:ext>
    </p:extLst>
  </p:cSld>
  <p:clrMapOvr>
    <a:masterClrMapping/>
  </p:clrMapOvr>
  <p:transition spd="slow">
    <p:blinds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DF7A1-148A-4443-A860-128667C2278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423858"/>
      </p:ext>
    </p:extLst>
  </p:cSld>
  <p:clrMapOvr>
    <a:masterClrMapping/>
  </p:clrMapOvr>
  <p:transition spd="slow">
    <p:blinds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DB3EE-5098-46AD-B4A3-FCF49E057E2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759514"/>
      </p:ext>
    </p:extLst>
  </p:cSld>
  <p:clrMapOvr>
    <a:masterClrMapping/>
  </p:clrMapOvr>
  <p:transition spd="slow">
    <p:blinds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4313F-62CC-40C1-935F-F9DDBE3322D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089667"/>
      </p:ext>
    </p:extLst>
  </p:cSld>
  <p:clrMapOvr>
    <a:masterClrMapping/>
  </p:clrMapOvr>
  <p:transition spd="slow">
    <p:blinds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5C3DE-B64A-4761-8427-B4E4EA6F452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050697"/>
      </p:ext>
    </p:extLst>
  </p:cSld>
  <p:clrMapOvr>
    <a:masterClrMapping/>
  </p:clrMapOvr>
  <p:transition spd="slow">
    <p:blinds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56843-506E-4482-BEDC-3BEAF49B7E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031905"/>
      </p:ext>
    </p:extLst>
  </p:cSld>
  <p:clrMapOvr>
    <a:masterClrMapping/>
  </p:clrMapOvr>
  <p:transition spd="slow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94474-1C84-482F-87E2-1BFC3FD5B02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270886"/>
      </p:ext>
    </p:extLst>
  </p:cSld>
  <p:clrMapOvr>
    <a:masterClrMapping/>
  </p:clrMapOvr>
  <p:transition spd="slow">
    <p:blinds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6AED0-6BA9-4650-A3F4-BE0D7E101D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092295"/>
      </p:ext>
    </p:extLst>
  </p:cSld>
  <p:clrMapOvr>
    <a:masterClrMapping/>
  </p:clrMapOvr>
  <p:transition spd="slow">
    <p:blinds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F2397-35DC-4D9E-A34F-65BA62BB32C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2615"/>
      </p:ext>
    </p:extLst>
  </p:cSld>
  <p:clrMapOvr>
    <a:masterClrMapping/>
  </p:clrMapOvr>
  <p:transition spd="slow">
    <p:blinds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794A1-A0A6-4C1E-8504-24A01A65F2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013941"/>
      </p:ext>
    </p:extLst>
  </p:cSld>
  <p:clrMapOvr>
    <a:masterClrMapping/>
  </p:clrMapOvr>
  <p:transition spd="slow">
    <p:blinds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571612"/>
            <a:ext cx="7772400" cy="1470025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 b="1" cap="all" spc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34290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1BD15-64D7-46CD-9CA6-CB62475176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841559"/>
      </p:ext>
    </p:extLst>
  </p:cSld>
  <p:clrMapOvr>
    <a:masterClrMapping/>
  </p:clrMapOvr>
  <p:transition spd="slow">
    <p:blinds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AA374-EB58-4613-8D3A-D122F3B7C9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58185"/>
      </p:ext>
    </p:extLst>
  </p:cSld>
  <p:clrMapOvr>
    <a:masterClrMapping/>
  </p:clrMapOvr>
  <p:transition spd="slow">
    <p:blinds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DF7A1-148A-4443-A860-128667C2278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75982"/>
      </p:ext>
    </p:extLst>
  </p:cSld>
  <p:clrMapOvr>
    <a:masterClrMapping/>
  </p:clrMapOvr>
  <p:transition spd="slow">
    <p:blinds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DB3EE-5098-46AD-B4A3-FCF49E057E2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006821"/>
      </p:ext>
    </p:extLst>
  </p:cSld>
  <p:clrMapOvr>
    <a:masterClrMapping/>
  </p:clrMapOvr>
  <p:transition spd="slow">
    <p:blinds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4313F-62CC-40C1-935F-F9DDBE3322D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19965"/>
      </p:ext>
    </p:extLst>
  </p:cSld>
  <p:clrMapOvr>
    <a:masterClrMapping/>
  </p:clrMapOvr>
  <p:transition spd="slow">
    <p:blinds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5C3DE-B64A-4761-8427-B4E4EA6F452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13346"/>
      </p:ext>
    </p:extLst>
  </p:cSld>
  <p:clrMapOvr>
    <a:masterClrMapping/>
  </p:clrMapOvr>
  <p:transition spd="slow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56843-506E-4482-BEDC-3BEAF49B7E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16272"/>
      </p:ext>
    </p:extLst>
  </p:cSld>
  <p:clrMapOvr>
    <a:masterClrMapping/>
  </p:clrMapOvr>
  <p:transition spd="slow">
    <p:blinds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94474-1C84-482F-87E2-1BFC3FD5B02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759870"/>
      </p:ext>
    </p:extLst>
  </p:cSld>
  <p:clrMapOvr>
    <a:masterClrMapping/>
  </p:clrMapOvr>
  <p:transition spd="slow">
    <p:blinds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6AED0-6BA9-4650-A3F4-BE0D7E101D5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394596"/>
      </p:ext>
    </p:extLst>
  </p:cSld>
  <p:clrMapOvr>
    <a:masterClrMapping/>
  </p:clrMapOvr>
  <p:transition spd="slow">
    <p:blinds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F2397-35DC-4D9E-A34F-65BA62BB32C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325254"/>
      </p:ext>
    </p:extLst>
  </p:cSld>
  <p:clrMapOvr>
    <a:masterClrMapping/>
  </p:clrMapOvr>
  <p:transition spd="slow">
    <p:blinds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794A1-A0A6-4C1E-8504-24A01A65F2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328707"/>
      </p:ext>
    </p:extLst>
  </p:cSld>
  <p:clrMapOvr>
    <a:masterClrMapping/>
  </p:clrMapOvr>
  <p:transition spd="slow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813" y="274638"/>
            <a:ext cx="75723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C5C8411-3456-4E46-B1C2-1119F2002A1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0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 w="10541" cmpd="sng">
            <a:solidFill>
              <a:schemeClr val="accent1">
                <a:shade val="88000"/>
                <a:satMod val="110000"/>
              </a:schemeClr>
            </a:solidFill>
            <a:prstDash val="solid"/>
          </a:ln>
          <a:gradFill>
            <a:gsLst>
              <a:gs pos="0">
                <a:schemeClr val="accent1">
                  <a:tint val="40000"/>
                  <a:satMod val="250000"/>
                </a:schemeClr>
              </a:gs>
              <a:gs pos="9000">
                <a:schemeClr val="accent1">
                  <a:tint val="52000"/>
                  <a:satMod val="300000"/>
                </a:schemeClr>
              </a:gs>
              <a:gs pos="50000">
                <a:schemeClr val="accent1">
                  <a:shade val="20000"/>
                  <a:satMod val="300000"/>
                </a:schemeClr>
              </a:gs>
              <a:gs pos="79000">
                <a:schemeClr val="accent1">
                  <a:tint val="52000"/>
                  <a:satMod val="300000"/>
                </a:schemeClr>
              </a:gs>
              <a:gs pos="100000">
                <a:schemeClr val="accent1">
                  <a:tint val="40000"/>
                  <a:satMod val="250000"/>
                </a:schemeClr>
              </a:gs>
            </a:gsLst>
            <a:lin ang="5400000"/>
          </a:gra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800" i="1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813" y="274638"/>
            <a:ext cx="75723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C5C8411-3456-4E46-B1C2-1119F2002A1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9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 w="10541" cmpd="sng">
            <a:solidFill>
              <a:schemeClr val="accent1">
                <a:shade val="88000"/>
                <a:satMod val="110000"/>
              </a:schemeClr>
            </a:solidFill>
            <a:prstDash val="solid"/>
          </a:ln>
          <a:gradFill>
            <a:gsLst>
              <a:gs pos="0">
                <a:schemeClr val="accent1">
                  <a:tint val="40000"/>
                  <a:satMod val="250000"/>
                </a:schemeClr>
              </a:gs>
              <a:gs pos="9000">
                <a:schemeClr val="accent1">
                  <a:tint val="52000"/>
                  <a:satMod val="300000"/>
                </a:schemeClr>
              </a:gs>
              <a:gs pos="50000">
                <a:schemeClr val="accent1">
                  <a:shade val="20000"/>
                  <a:satMod val="300000"/>
                </a:schemeClr>
              </a:gs>
              <a:gs pos="79000">
                <a:schemeClr val="accent1">
                  <a:tint val="52000"/>
                  <a:satMod val="300000"/>
                </a:schemeClr>
              </a:gs>
              <a:gs pos="100000">
                <a:schemeClr val="accent1">
                  <a:tint val="40000"/>
                  <a:satMod val="250000"/>
                </a:schemeClr>
              </a:gs>
            </a:gsLst>
            <a:lin ang="5400000"/>
          </a:gra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800" i="1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813" y="274638"/>
            <a:ext cx="75723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C5C8411-3456-4E46-B1C2-1119F2002A1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5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 w="10541" cmpd="sng">
            <a:solidFill>
              <a:schemeClr val="accent1">
                <a:shade val="88000"/>
                <a:satMod val="110000"/>
              </a:schemeClr>
            </a:solidFill>
            <a:prstDash val="solid"/>
          </a:ln>
          <a:gradFill>
            <a:gsLst>
              <a:gs pos="0">
                <a:schemeClr val="accent1">
                  <a:tint val="40000"/>
                  <a:satMod val="250000"/>
                </a:schemeClr>
              </a:gs>
              <a:gs pos="9000">
                <a:schemeClr val="accent1">
                  <a:tint val="52000"/>
                  <a:satMod val="300000"/>
                </a:schemeClr>
              </a:gs>
              <a:gs pos="50000">
                <a:schemeClr val="accent1">
                  <a:shade val="20000"/>
                  <a:satMod val="300000"/>
                </a:schemeClr>
              </a:gs>
              <a:gs pos="79000">
                <a:schemeClr val="accent1">
                  <a:tint val="52000"/>
                  <a:satMod val="300000"/>
                </a:schemeClr>
              </a:gs>
              <a:gs pos="100000">
                <a:schemeClr val="accent1">
                  <a:tint val="40000"/>
                  <a:satMod val="250000"/>
                </a:schemeClr>
              </a:gs>
            </a:gsLst>
            <a:lin ang="5400000"/>
          </a:gra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800" i="1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25406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4.png"/><Relationship Id="rId7" Type="http://schemas.openxmlformats.org/officeDocument/2006/relationships/image" Target="../media/image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57752" y="714356"/>
            <a:ext cx="4286248" cy="1470025"/>
          </a:xfrm>
        </p:spPr>
        <p:txBody>
          <a:bodyPr/>
          <a:lstStyle/>
          <a:p>
            <a:pPr algn="ctr"/>
            <a:r>
              <a:rPr lang="uk-UA" dirty="0" smtClean="0"/>
              <a:t>ПОРТФОЛІО</a:t>
            </a:r>
            <a:endParaRPr lang="ru-RU" dirty="0"/>
          </a:p>
        </p:txBody>
      </p:sp>
      <p:pic>
        <p:nvPicPr>
          <p:cNvPr id="1026" name="Picture 2" descr="C:\Users\я\Downloads\IMG_3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6314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0628" y="2643182"/>
            <a:ext cx="371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chemeClr val="bg1"/>
                </a:solidFill>
                <a:latin typeface="+mj-lt"/>
                <a:cs typeface="Arabic Typesetting" pitchFamily="66" charset="-78"/>
              </a:rPr>
              <a:t>Бондаренко Дар’я Володимирівна</a:t>
            </a:r>
            <a:endParaRPr lang="ru-RU" sz="3200" dirty="0">
              <a:solidFill>
                <a:schemeClr val="bg1"/>
              </a:solidFill>
              <a:latin typeface="+mj-lt"/>
              <a:cs typeface="Arabic Typesetting" pitchFamily="66" charset="-78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72375" cy="778098"/>
          </a:xfrm>
        </p:spPr>
        <p:txBody>
          <a:bodyPr/>
          <a:lstStyle/>
          <a:p>
            <a:pPr>
              <a:defRPr/>
            </a:pPr>
            <a:r>
              <a:rPr lang="ru-RU" dirty="0" err="1" smtClean="0"/>
              <a:t>Профорієнтаційна</a:t>
            </a:r>
            <a:r>
              <a:rPr lang="ru-RU" dirty="0" smtClean="0"/>
              <a:t> робота:</a:t>
            </a:r>
            <a:endParaRPr lang="ru-RU" dirty="0"/>
          </a:p>
        </p:txBody>
      </p:sp>
      <p:sp>
        <p:nvSpPr>
          <p:cNvPr id="11267" name="Объект 2"/>
          <p:cNvSpPr>
            <a:spLocks noGrp="1"/>
          </p:cNvSpPr>
          <p:nvPr>
            <p:ph idx="1"/>
          </p:nvPr>
        </p:nvSpPr>
        <p:spPr>
          <a:xfrm>
            <a:off x="523875" y="765175"/>
            <a:ext cx="8229600" cy="1800225"/>
          </a:xfrm>
        </p:spPr>
        <p:txBody>
          <a:bodyPr/>
          <a:lstStyle/>
          <a:p>
            <a:pPr>
              <a:defRPr/>
            </a:pPr>
            <a:r>
              <a:rPr lang="ru-RU" altLang="ru-RU" sz="1600" dirty="0" err="1" smtClean="0"/>
              <a:t>Дні</a:t>
            </a:r>
            <a:r>
              <a:rPr lang="ru-RU" altLang="ru-RU" sz="1600" dirty="0" smtClean="0"/>
              <a:t> </a:t>
            </a:r>
            <a:r>
              <a:rPr lang="ru-RU" altLang="ru-RU" sz="1600" dirty="0" err="1" smtClean="0"/>
              <a:t>відкритих</a:t>
            </a:r>
            <a:r>
              <a:rPr lang="ru-RU" altLang="ru-RU" sz="1600" dirty="0" smtClean="0"/>
              <a:t> дверей – 26.03.21, 30.04.21, 21.05.21 ;</a:t>
            </a:r>
          </a:p>
          <a:p>
            <a:pPr>
              <a:defRPr/>
            </a:pPr>
            <a:r>
              <a:rPr lang="ru-RU" altLang="ru-RU" sz="1600" dirty="0" err="1" smtClean="0"/>
              <a:t>Профорієнтаційна</a:t>
            </a:r>
            <a:r>
              <a:rPr lang="ru-RU" altLang="ru-RU" sz="1600" dirty="0" smtClean="0"/>
              <a:t> робота у школах та </a:t>
            </a:r>
            <a:r>
              <a:rPr lang="ru-RU" altLang="ru-RU" sz="1600" dirty="0" err="1" smtClean="0"/>
              <a:t>під</a:t>
            </a:r>
            <a:r>
              <a:rPr lang="ru-RU" altLang="ru-RU" sz="1600" dirty="0" smtClean="0"/>
              <a:t> час ЗНО;</a:t>
            </a:r>
          </a:p>
          <a:p>
            <a:pPr>
              <a:defRPr/>
            </a:pPr>
            <a:r>
              <a:rPr lang="ru-RU" altLang="ru-RU" sz="1600" dirty="0" err="1" smtClean="0"/>
              <a:t>Проходження</a:t>
            </a:r>
            <a:r>
              <a:rPr lang="ru-RU" altLang="ru-RU" sz="1600" dirty="0" smtClean="0"/>
              <a:t> </a:t>
            </a:r>
            <a:r>
              <a:rPr lang="ru-RU" altLang="ru-RU" sz="1600" dirty="0" err="1" smtClean="0"/>
              <a:t>тренінгів</a:t>
            </a:r>
            <a:r>
              <a:rPr lang="ru-RU" altLang="ru-RU" sz="1600" dirty="0" smtClean="0"/>
              <a:t> для </a:t>
            </a:r>
            <a:r>
              <a:rPr lang="ru-RU" altLang="ru-RU" sz="1600" dirty="0" err="1" smtClean="0"/>
              <a:t>здобуття</a:t>
            </a:r>
            <a:r>
              <a:rPr lang="ru-RU" altLang="ru-RU" sz="1600" dirty="0" smtClean="0"/>
              <a:t> нового </a:t>
            </a:r>
            <a:r>
              <a:rPr lang="ru-RU" altLang="ru-RU" sz="1600" dirty="0" err="1" smtClean="0"/>
              <a:t>інструментарію</a:t>
            </a:r>
            <a:r>
              <a:rPr lang="ru-RU" altLang="ru-RU" sz="1600" dirty="0" smtClean="0"/>
              <a:t> у </a:t>
            </a:r>
            <a:r>
              <a:rPr lang="ru-RU" altLang="ru-RU" sz="1600" dirty="0" err="1" smtClean="0"/>
              <a:t>профорієнтації</a:t>
            </a:r>
            <a:r>
              <a:rPr lang="ru-RU" altLang="ru-RU" sz="1600" dirty="0" smtClean="0"/>
              <a:t> – 28 лютого 2021року;</a:t>
            </a:r>
          </a:p>
          <a:p>
            <a:pPr>
              <a:defRPr/>
            </a:pPr>
            <a:r>
              <a:rPr lang="ru-RU" altLang="ru-RU" sz="1600" dirty="0" err="1" smtClean="0"/>
              <a:t>Відкриття</a:t>
            </a:r>
            <a:r>
              <a:rPr lang="ru-RU" altLang="ru-RU" sz="1600" dirty="0" smtClean="0"/>
              <a:t> Центру </a:t>
            </a:r>
            <a:r>
              <a:rPr lang="ru-RU" altLang="ru-RU" sz="1600" dirty="0" err="1" smtClean="0"/>
              <a:t>Кар’єри</a:t>
            </a:r>
            <a:r>
              <a:rPr lang="ru-RU" altLang="ru-RU" sz="1600" dirty="0" smtClean="0"/>
              <a:t> «</a:t>
            </a:r>
            <a:r>
              <a:rPr lang="ru-RU" altLang="ru-RU" sz="1600" dirty="0" err="1" smtClean="0"/>
              <a:t>Магістраль</a:t>
            </a:r>
            <a:r>
              <a:rPr lang="ru-RU" altLang="ru-RU" sz="1600" dirty="0" smtClean="0"/>
              <a:t>» - 28 лютого 2021 року.</a:t>
            </a:r>
          </a:p>
          <a:p>
            <a:pPr marL="0" indent="0">
              <a:buFontTx/>
              <a:buNone/>
              <a:defRPr/>
            </a:pPr>
            <a:endParaRPr lang="ru-RU" altLang="ru-RU" dirty="0" smtClean="0"/>
          </a:p>
        </p:txBody>
      </p:sp>
      <p:pic>
        <p:nvPicPr>
          <p:cNvPr id="11268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76475"/>
            <a:ext cx="367188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4292600"/>
            <a:ext cx="2913063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276475"/>
            <a:ext cx="324008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276475"/>
            <a:ext cx="25749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5" y="4797425"/>
            <a:ext cx="280987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797425"/>
            <a:ext cx="2357437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02299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7758138" cy="85723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dirty="0" smtClean="0"/>
              <a:t>Робота з лідерами учнівського самоврядування</a:t>
            </a:r>
            <a:r>
              <a:rPr lang="uk-UA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1571636"/>
          </a:xfrm>
        </p:spPr>
        <p:txBody>
          <a:bodyPr>
            <a:normAutofit lnSpcReduction="10000"/>
          </a:bodyPr>
          <a:lstStyle/>
          <a:p>
            <a:pPr algn="just"/>
            <a:r>
              <a:rPr lang="uk-UA" sz="1800" dirty="0" smtClean="0"/>
              <a:t>Збір лідерів учнівського самоврядування щопонеділка.</a:t>
            </a:r>
          </a:p>
          <a:p>
            <a:pPr algn="just"/>
            <a:r>
              <a:rPr lang="uk-UA" sz="1800" dirty="0" smtClean="0"/>
              <a:t>Обговорення нагальних питань, допомога учням один одному у навчанні та у будь – яких питаннях(контроль за учнями через представників учнівського самоврядування – старост груп)</a:t>
            </a:r>
          </a:p>
          <a:p>
            <a:pPr algn="just"/>
            <a:r>
              <a:rPr lang="uk-UA" sz="1800" dirty="0" smtClean="0"/>
              <a:t>Проходження тренінгів.</a:t>
            </a:r>
            <a:endParaRPr lang="ru-RU" sz="1800" dirty="0"/>
          </a:p>
        </p:txBody>
      </p:sp>
      <p:pic>
        <p:nvPicPr>
          <p:cNvPr id="4" name="Рисунок 3" descr="FB_IMG_1586279810064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6535">
            <a:off x="357158" y="2428868"/>
            <a:ext cx="2643206" cy="2000264"/>
          </a:xfrm>
          <a:prstGeom prst="rect">
            <a:avLst/>
          </a:prstGeom>
        </p:spPr>
      </p:pic>
      <p:pic>
        <p:nvPicPr>
          <p:cNvPr id="5" name="Рисунок 4" descr="FB_IMG_1586279803604 (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6467">
            <a:off x="6291289" y="2107872"/>
            <a:ext cx="2657468" cy="2171696"/>
          </a:xfrm>
          <a:prstGeom prst="rect">
            <a:avLst/>
          </a:prstGeom>
        </p:spPr>
      </p:pic>
      <p:pic>
        <p:nvPicPr>
          <p:cNvPr id="6" name="Рисунок 5" descr="FB_IMG_158627928146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4786298"/>
            <a:ext cx="3014658" cy="2071702"/>
          </a:xfrm>
          <a:prstGeom prst="rect">
            <a:avLst/>
          </a:prstGeom>
        </p:spPr>
      </p:pic>
      <p:pic>
        <p:nvPicPr>
          <p:cNvPr id="7" name="Рисунок 6" descr="FB_IMG_1586277927728 (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3306" y="2571744"/>
            <a:ext cx="2285980" cy="2857520"/>
          </a:xfrm>
          <a:prstGeom prst="rect">
            <a:avLst/>
          </a:prstGeom>
        </p:spPr>
      </p:pic>
      <p:pic>
        <p:nvPicPr>
          <p:cNvPr id="8" name="Рисунок 7" descr="FB_IMG_1586277129262 (1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639">
            <a:off x="5782502" y="4694193"/>
            <a:ext cx="3000364" cy="1928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428604"/>
            <a:ext cx="6500858" cy="1000132"/>
          </a:xfrm>
          <a:solidFill>
            <a:srgbClr val="FFC00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normAutofit fontScale="90000"/>
          </a:bodyPr>
          <a:lstStyle/>
          <a:p>
            <a:pPr algn="ctr"/>
            <a:r>
              <a:rPr lang="uk-UA" sz="3600" dirty="0" smtClean="0"/>
              <a:t>З  2018 року є </a:t>
            </a:r>
            <a:r>
              <a:rPr lang="uk-UA" sz="3600" dirty="0" err="1" smtClean="0"/>
              <a:t>виховником</a:t>
            </a:r>
            <a:r>
              <a:rPr lang="uk-UA" sz="3600" dirty="0" smtClean="0"/>
              <a:t> рою </a:t>
            </a:r>
            <a:r>
              <a:rPr lang="uk-UA" sz="3600" dirty="0" err="1" smtClean="0"/>
              <a:t>“Залізничний”</a:t>
            </a:r>
            <a:endParaRPr lang="ru-RU" sz="3600" dirty="0"/>
          </a:p>
        </p:txBody>
      </p:sp>
      <p:pic>
        <p:nvPicPr>
          <p:cNvPr id="4" name="Рисунок 3" descr="20200423_2327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5766405">
            <a:off x="1075096" y="1080108"/>
            <a:ext cx="2235099" cy="3629926"/>
          </a:xfrm>
          <a:prstGeom prst="rect">
            <a:avLst/>
          </a:prstGeom>
        </p:spPr>
      </p:pic>
      <p:pic>
        <p:nvPicPr>
          <p:cNvPr id="5" name="Рисунок 4" descr="20200423_232840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649148"/>
            <a:ext cx="2367524" cy="26932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4346">
            <a:off x="1084738" y="4271772"/>
            <a:ext cx="4105989" cy="22800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542" y="4671355"/>
            <a:ext cx="3314086" cy="2186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0"/>
            <a:ext cx="6286544" cy="71435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dirty="0" smtClean="0"/>
              <a:t>Робота </a:t>
            </a:r>
            <a:r>
              <a:rPr lang="uk-UA" sz="2400" dirty="0" err="1" smtClean="0"/>
              <a:t>виховника</a:t>
            </a:r>
            <a:r>
              <a:rPr lang="uk-UA" sz="2400" dirty="0" smtClean="0"/>
              <a:t> рою </a:t>
            </a:r>
            <a:r>
              <a:rPr lang="uk-UA" sz="2400" dirty="0" err="1" smtClean="0"/>
              <a:t>“Залізничний”</a:t>
            </a:r>
            <a:r>
              <a:rPr lang="uk-UA" sz="2400" dirty="0" smtClean="0"/>
              <a:t> 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178595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1800" dirty="0" smtClean="0"/>
              <a:t>      ДПТНЗ </a:t>
            </a:r>
            <a:r>
              <a:rPr lang="uk-UA" sz="1800" dirty="0" err="1" smtClean="0"/>
              <a:t>“Дніпровський</a:t>
            </a:r>
            <a:r>
              <a:rPr lang="uk-UA" sz="1800" dirty="0" smtClean="0"/>
              <a:t> професійний залізничний </a:t>
            </a:r>
            <a:r>
              <a:rPr lang="uk-UA" sz="1800" dirty="0" err="1" smtClean="0"/>
              <a:t>ліцей”</a:t>
            </a:r>
            <a:r>
              <a:rPr lang="uk-UA" sz="1800" dirty="0" smtClean="0"/>
              <a:t> активний учасник Всеукраїнської дитячо-юнацької військово-патріотичної гри </a:t>
            </a:r>
            <a:r>
              <a:rPr lang="uk-UA" sz="1800" dirty="0" err="1" smtClean="0"/>
              <a:t>“Сокіл”</a:t>
            </a:r>
            <a:r>
              <a:rPr lang="uk-UA" sz="1800" dirty="0" smtClean="0"/>
              <a:t>(</a:t>
            </a:r>
            <a:r>
              <a:rPr lang="uk-UA" sz="1800" dirty="0" err="1" smtClean="0"/>
              <a:t>“Джура”</a:t>
            </a:r>
            <a:r>
              <a:rPr lang="uk-UA" sz="1800" dirty="0" smtClean="0"/>
              <a:t>). На базі навчального закладу створено рій </a:t>
            </a:r>
            <a:r>
              <a:rPr lang="uk-UA" sz="1800" dirty="0" err="1" smtClean="0"/>
              <a:t>“Залізничний”</a:t>
            </a:r>
            <a:r>
              <a:rPr lang="uk-UA" sz="1800" dirty="0" smtClean="0"/>
              <a:t> в 2015 році. Учаснику рою займають призові місця під час Гри. </a:t>
            </a:r>
            <a:endParaRPr lang="ru-RU" sz="1800" dirty="0"/>
          </a:p>
        </p:txBody>
      </p:sp>
      <p:pic>
        <p:nvPicPr>
          <p:cNvPr id="4" name="Рисунок 3" descr="20170404_1541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753204">
            <a:off x="231338" y="2051773"/>
            <a:ext cx="3378628" cy="2500330"/>
          </a:xfrm>
          <a:prstGeom prst="rect">
            <a:avLst/>
          </a:prstGeom>
        </p:spPr>
      </p:pic>
      <p:pic>
        <p:nvPicPr>
          <p:cNvPr id="5" name="Рисунок 4" descr="20170608_1348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71897">
            <a:off x="115917" y="4601428"/>
            <a:ext cx="3198825" cy="2065910"/>
          </a:xfrm>
          <a:prstGeom prst="rect">
            <a:avLst/>
          </a:prstGeom>
        </p:spPr>
      </p:pic>
      <p:pic>
        <p:nvPicPr>
          <p:cNvPr id="6" name="Рисунок 5" descr="20170609_1423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306" y="2786058"/>
            <a:ext cx="5500694" cy="4071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rmAutofit/>
          </a:bodyPr>
          <a:lstStyle/>
          <a:p>
            <a:pPr algn="ctr"/>
            <a:r>
              <a:rPr lang="uk-UA" sz="2000" dirty="0" smtClean="0"/>
              <a:t>Робота рою спрямована на систематичну підготовку учнів до участі у Грі відповідно затвердженим конкурсам протягом усього навчального року. 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09" y="1291703"/>
            <a:ext cx="2808312" cy="20882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3411658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Конкурс «</a:t>
            </a:r>
            <a:r>
              <a:rPr lang="ru-RU" sz="1400" dirty="0" err="1" smtClean="0"/>
              <a:t>Рят</a:t>
            </a:r>
            <a:r>
              <a:rPr lang="uk-UA" sz="1400" dirty="0" err="1" smtClean="0"/>
              <a:t>івник</a:t>
            </a:r>
            <a:r>
              <a:rPr lang="uk-UA" sz="1400" dirty="0" smtClean="0"/>
              <a:t>» (надання І </a:t>
            </a:r>
            <a:r>
              <a:rPr lang="uk-UA" sz="1400" dirty="0" err="1" smtClean="0"/>
              <a:t>домедичної</a:t>
            </a:r>
            <a:r>
              <a:rPr lang="uk-UA" sz="1400" dirty="0" smtClean="0"/>
              <a:t> допомоги.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384315"/>
            <a:ext cx="2592288" cy="19898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90853" y="3395434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/>
              <a:t>Орієнтування на місцевості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55768">
            <a:off x="6925041" y="1387540"/>
            <a:ext cx="2050523" cy="19131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92280" y="3395434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/>
              <a:t>Таборування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21088"/>
            <a:ext cx="2931693" cy="19442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1560" y="6309320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/>
              <a:t>Стройова підготовка. Конкурс «</a:t>
            </a:r>
            <a:r>
              <a:rPr lang="uk-UA" sz="1400" dirty="0" err="1" smtClean="0"/>
              <a:t>Впоряд</a:t>
            </a:r>
            <a:r>
              <a:rPr lang="uk-UA" sz="1400" dirty="0" smtClean="0"/>
              <a:t>»</a:t>
            </a:r>
            <a:endParaRPr lang="ru-RU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9" y="4204975"/>
            <a:ext cx="2808312" cy="19442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02256" y="6155431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/>
              <a:t>Добрі  справи</a:t>
            </a:r>
            <a:endParaRPr lang="ru-RU" sz="1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88996" y="3965957"/>
            <a:ext cx="2462093" cy="19435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32240" y="6165304"/>
            <a:ext cx="2448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/>
              <a:t>Стрільба та вправи зі збирання розбирання </a:t>
            </a:r>
            <a:r>
              <a:rPr lang="uk-UA" sz="1400" dirty="0" err="1" smtClean="0"/>
              <a:t>зброїх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928688" y="1928813"/>
          <a:ext cx="7286625" cy="4062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7288"/>
                <a:gridCol w="3859337"/>
              </a:tblGrid>
              <a:tr h="640034"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5" marB="45705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5" marB="45705"/>
                </a:tc>
              </a:tr>
              <a:tr h="801258">
                <a:tc>
                  <a:txBody>
                    <a:bodyPr/>
                    <a:lstStyle/>
                    <a:p>
                      <a:pPr algn="just"/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9" marR="91439" marT="45705" marB="45705"/>
                </a:tc>
                <a:tc>
                  <a:txBody>
                    <a:bodyPr/>
                    <a:lstStyle/>
                    <a:p>
                      <a:pPr algn="just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5" marB="45705"/>
                </a:tc>
              </a:tr>
              <a:tr h="944825">
                <a:tc>
                  <a:txBody>
                    <a:bodyPr/>
                    <a:lstStyle/>
                    <a:p>
                      <a:pPr algn="just"/>
                      <a:endParaRPr lang="uk-UA" sz="1400" noProof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5" marB="45705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5" marB="45705"/>
                </a:tc>
              </a:tr>
              <a:tr h="731471">
                <a:tc>
                  <a:txBody>
                    <a:bodyPr/>
                    <a:lstStyle/>
                    <a:p>
                      <a:pPr algn="just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5" marB="45705"/>
                </a:tc>
                <a:tc>
                  <a:txBody>
                    <a:bodyPr/>
                    <a:lstStyle/>
                    <a:p>
                      <a:pPr algn="just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5" marB="45705"/>
                </a:tc>
              </a:tr>
              <a:tr h="944825">
                <a:tc>
                  <a:txBody>
                    <a:bodyPr/>
                    <a:lstStyle/>
                    <a:p>
                      <a:pPr algn="just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5" marB="45705"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05" marB="45705"/>
                </a:tc>
              </a:tr>
            </a:tbl>
          </a:graphicData>
        </a:graphic>
      </p:graphicFrame>
      <p:sp>
        <p:nvSpPr>
          <p:cNvPr id="12310" name="TextBox 1"/>
          <p:cNvSpPr txBox="1">
            <a:spLocks noChangeArrowheads="1"/>
          </p:cNvSpPr>
          <p:nvPr/>
        </p:nvSpPr>
        <p:spPr bwMode="auto">
          <a:xfrm>
            <a:off x="1800225" y="214313"/>
            <a:ext cx="51117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3200">
                <a:solidFill>
                  <a:srgbClr val="25406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3"/>
              </a:buBlip>
              <a:defRPr sz="2800" i="1">
                <a:solidFill>
                  <a:srgbClr val="25406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25406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25406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25406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25406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25406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25406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25406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uk-UA" altLang="ru-RU" sz="2800" b="1" smtClean="0">
                <a:solidFill>
                  <a:prstClr val="black"/>
                </a:solidFill>
              </a:rPr>
              <a:t>Військово-патріотине виховання</a:t>
            </a:r>
            <a:endParaRPr lang="ru-RU" altLang="ru-RU" sz="2800" b="1" smtClean="0">
              <a:solidFill>
                <a:prstClr val="black"/>
              </a:solidFill>
            </a:endParaRPr>
          </a:p>
        </p:txBody>
      </p:sp>
      <p:pic>
        <p:nvPicPr>
          <p:cNvPr id="12311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2376488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716338"/>
            <a:ext cx="5060950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573463"/>
            <a:ext cx="2576512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4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052513"/>
            <a:ext cx="381635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5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052513"/>
            <a:ext cx="268287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70367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246" y="1209344"/>
            <a:ext cx="2259066" cy="28335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0"/>
            <a:ext cx="1767377" cy="24208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21246" cy="3140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0470" y="3180474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Участь у Х Міжнародній виставці</a:t>
            </a:r>
          </a:p>
          <a:p>
            <a:pPr algn="ctr"/>
            <a:r>
              <a:rPr lang="uk-UA" dirty="0" smtClean="0">
                <a:solidFill>
                  <a:srgbClr val="FFFF00"/>
                </a:solidFill>
              </a:rPr>
              <a:t> «Сучасні заклади освіти – 2019,2021»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7" y="4380803"/>
            <a:ext cx="4898803" cy="2455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05063"/>
            <a:ext cx="4211960" cy="288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21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813" y="274638"/>
            <a:ext cx="7572375" cy="49006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dirty="0" smtClean="0"/>
              <a:t>З життя ліцею:</a:t>
            </a:r>
            <a:endParaRPr lang="ru-RU" dirty="0"/>
          </a:p>
        </p:txBody>
      </p:sp>
      <p:pic>
        <p:nvPicPr>
          <p:cNvPr id="13315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836613"/>
            <a:ext cx="4608512" cy="2808287"/>
          </a:xfrm>
        </p:spPr>
      </p:pic>
      <p:pic>
        <p:nvPicPr>
          <p:cNvPr id="13316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836613"/>
            <a:ext cx="388937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644900"/>
            <a:ext cx="3211512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644900"/>
            <a:ext cx="2520950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629025"/>
            <a:ext cx="2916237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80450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4339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404813"/>
            <a:ext cx="4276725" cy="2265362"/>
          </a:xfrm>
        </p:spPr>
      </p:pic>
      <p:pic>
        <p:nvPicPr>
          <p:cNvPr id="14340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04813"/>
            <a:ext cx="379412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636838"/>
            <a:ext cx="4156075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600325"/>
            <a:ext cx="4152900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33516"/>
      </p:ext>
    </p:extLst>
  </p:cSld>
  <p:clrMapOvr>
    <a:masterClrMapping/>
  </p:clrMapOvr>
  <p:transition spd="slow">
    <p:blinds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55577" cy="4826495"/>
          </a:xfrm>
        </p:spPr>
      </p:pic>
      <p:sp>
        <p:nvSpPr>
          <p:cNvPr id="6" name="TextBox 5"/>
          <p:cNvSpPr txBox="1"/>
          <p:nvPr/>
        </p:nvSpPr>
        <p:spPr>
          <a:xfrm>
            <a:off x="-396552" y="5024861"/>
            <a:ext cx="5425511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ts val="336"/>
              </a:spcBef>
            </a:pPr>
            <a:r>
              <a:rPr lang="ru-RU" sz="2000" i="1" dirty="0">
                <a:solidFill>
                  <a:srgbClr val="000000"/>
                </a:solidFill>
                <a:latin typeface="arial"/>
              </a:rPr>
              <a:t>"</a:t>
            </a:r>
            <a:r>
              <a:rPr lang="ru-RU" sz="2000" i="1" dirty="0" err="1">
                <a:solidFill>
                  <a:srgbClr val="000000"/>
                </a:solidFill>
                <a:latin typeface="arial"/>
              </a:rPr>
              <a:t>Доброзичливе</a:t>
            </a:r>
            <a:r>
              <a:rPr lang="ru-RU" sz="2000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arial"/>
              </a:rPr>
              <a:t>відношення</a:t>
            </a:r>
            <a:r>
              <a:rPr lang="ru-RU" sz="2000" i="1" dirty="0">
                <a:solidFill>
                  <a:srgbClr val="000000"/>
                </a:solidFill>
                <a:latin typeface="arial"/>
              </a:rPr>
              <a:t> до людей, </a:t>
            </a:r>
            <a:r>
              <a:rPr lang="ru-RU" sz="2000" i="1" dirty="0" err="1">
                <a:solidFill>
                  <a:srgbClr val="000000"/>
                </a:solidFill>
                <a:latin typeface="arial"/>
              </a:rPr>
              <a:t>компетентність</a:t>
            </a:r>
            <a:r>
              <a:rPr lang="ru-RU" sz="2000" i="1" dirty="0">
                <a:solidFill>
                  <a:srgbClr val="000000"/>
                </a:solidFill>
                <a:latin typeface="arial"/>
              </a:rPr>
              <a:t> і </a:t>
            </a:r>
            <a:r>
              <a:rPr lang="ru-RU" sz="2000" i="1" dirty="0" err="1">
                <a:solidFill>
                  <a:srgbClr val="000000"/>
                </a:solidFill>
                <a:latin typeface="arial"/>
              </a:rPr>
              <a:t>творчий</a:t>
            </a:r>
            <a:r>
              <a:rPr lang="ru-RU" sz="2000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arial"/>
              </a:rPr>
              <a:t>підхід</a:t>
            </a:r>
            <a:r>
              <a:rPr lang="ru-RU" sz="2000" i="1" dirty="0">
                <a:solidFill>
                  <a:srgbClr val="000000"/>
                </a:solidFill>
                <a:latin typeface="arial"/>
              </a:rPr>
              <a:t> </a:t>
            </a:r>
            <a:endParaRPr lang="ru-RU" sz="2000" dirty="0">
              <a:solidFill>
                <a:srgbClr val="000000"/>
              </a:solidFill>
              <a:latin typeface="Arial"/>
            </a:endParaRPr>
          </a:p>
          <a:p>
            <a:pPr algn="ctr" fontAlgn="base">
              <a:spcBef>
                <a:spcPts val="336"/>
              </a:spcBef>
            </a:pPr>
            <a:r>
              <a:rPr lang="ru-RU" sz="2000" i="1" dirty="0">
                <a:solidFill>
                  <a:srgbClr val="000000"/>
                </a:solidFill>
                <a:latin typeface="arial"/>
              </a:rPr>
              <a:t>    в </a:t>
            </a:r>
            <a:r>
              <a:rPr lang="ru-RU" sz="2000" i="1" dirty="0" err="1">
                <a:solidFill>
                  <a:srgbClr val="000000"/>
                </a:solidFill>
                <a:latin typeface="arial"/>
              </a:rPr>
              <a:t>роботі</a:t>
            </a:r>
            <a:r>
              <a:rPr lang="ru-RU" sz="2000" i="1" dirty="0">
                <a:solidFill>
                  <a:srgbClr val="000000"/>
                </a:solidFill>
                <a:latin typeface="arial"/>
              </a:rPr>
              <a:t>, </a:t>
            </a:r>
            <a:r>
              <a:rPr lang="ru-RU" sz="2000" i="1" dirty="0" err="1">
                <a:solidFill>
                  <a:srgbClr val="000000"/>
                </a:solidFill>
                <a:latin typeface="arial"/>
              </a:rPr>
              <a:t>постійний</a:t>
            </a:r>
            <a:r>
              <a:rPr lang="ru-RU" sz="2000" i="1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2000" i="1" dirty="0" err="1">
                <a:solidFill>
                  <a:srgbClr val="000000"/>
                </a:solidFill>
                <a:latin typeface="arial"/>
              </a:rPr>
              <a:t>розвиток</a:t>
            </a:r>
            <a:r>
              <a:rPr lang="ru-RU" sz="2000" i="1" dirty="0">
                <a:solidFill>
                  <a:srgbClr val="000000"/>
                </a:solidFill>
                <a:latin typeface="arial"/>
              </a:rPr>
              <a:t> себе як </a:t>
            </a:r>
            <a:r>
              <a:rPr lang="ru-RU" sz="2000" i="1" dirty="0" err="1">
                <a:solidFill>
                  <a:srgbClr val="000000"/>
                </a:solidFill>
                <a:latin typeface="arial"/>
              </a:rPr>
              <a:t>особистості</a:t>
            </a:r>
            <a:r>
              <a:rPr lang="ru-RU" sz="2000" i="1" dirty="0">
                <a:solidFill>
                  <a:srgbClr val="000000"/>
                </a:solidFill>
                <a:latin typeface="arial"/>
              </a:rPr>
              <a:t>"</a:t>
            </a:r>
            <a:endParaRPr lang="ru-RU" sz="2000" b="0" i="0" dirty="0">
              <a:solidFill>
                <a:srgbClr val="000000"/>
              </a:solidFill>
              <a:effectLst/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0083" y="1299949"/>
            <a:ext cx="6858002" cy="425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37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496" y="0"/>
            <a:ext cx="5143504" cy="4214818"/>
          </a:xfrm>
        </p:spPr>
        <p:txBody>
          <a:bodyPr>
            <a:normAutofit/>
          </a:bodyPr>
          <a:lstStyle/>
          <a:p>
            <a:r>
              <a:rPr lang="uk-UA" sz="2400" dirty="0" smtClean="0">
                <a:solidFill>
                  <a:srgbClr val="FFFF00"/>
                </a:solidFill>
                <a:effectLst/>
                <a:latin typeface="+mn-lt"/>
              </a:rPr>
              <a:t>Учитись важко, а учить ще важче.</a:t>
            </a:r>
            <a:br>
              <a:rPr lang="uk-UA" sz="2400" dirty="0" smtClean="0">
                <a:solidFill>
                  <a:srgbClr val="FFFF00"/>
                </a:solidFill>
                <a:effectLst/>
                <a:latin typeface="+mn-lt"/>
              </a:rPr>
            </a:br>
            <a:r>
              <a:rPr lang="uk-UA" sz="2400" dirty="0" smtClean="0">
                <a:solidFill>
                  <a:srgbClr val="FFFF00"/>
                </a:solidFill>
                <a:effectLst/>
                <a:latin typeface="+mn-lt"/>
              </a:rPr>
              <a:t>Але не мусиш зупинятись ти.</a:t>
            </a:r>
            <a:br>
              <a:rPr lang="uk-UA" sz="2400" dirty="0" smtClean="0">
                <a:solidFill>
                  <a:srgbClr val="FFFF00"/>
                </a:solidFill>
                <a:effectLst/>
                <a:latin typeface="+mn-lt"/>
              </a:rPr>
            </a:br>
            <a:r>
              <a:rPr lang="uk-UA" sz="2400" dirty="0" smtClean="0">
                <a:solidFill>
                  <a:srgbClr val="FFFF00"/>
                </a:solidFill>
                <a:effectLst/>
                <a:latin typeface="+mn-lt"/>
              </a:rPr>
              <a:t>Як дітям віддаси  усе найкраще,</a:t>
            </a:r>
            <a:br>
              <a:rPr lang="uk-UA" sz="2400" dirty="0" smtClean="0">
                <a:solidFill>
                  <a:srgbClr val="FFFF00"/>
                </a:solidFill>
                <a:effectLst/>
                <a:latin typeface="+mn-lt"/>
              </a:rPr>
            </a:br>
            <a:r>
              <a:rPr lang="uk-UA" sz="2400" dirty="0" smtClean="0">
                <a:solidFill>
                  <a:srgbClr val="FFFF00"/>
                </a:solidFill>
                <a:effectLst/>
                <a:latin typeface="+mn-lt"/>
              </a:rPr>
              <a:t>Той й сам сягнеш нової висоти!</a:t>
            </a:r>
            <a:br>
              <a:rPr lang="uk-UA" sz="2400" dirty="0" smtClean="0">
                <a:solidFill>
                  <a:srgbClr val="FFFF00"/>
                </a:solidFill>
                <a:effectLst/>
                <a:latin typeface="+mn-lt"/>
              </a:rPr>
            </a:br>
            <a:r>
              <a:rPr lang="uk-UA" sz="2400" dirty="0" smtClean="0">
                <a:solidFill>
                  <a:srgbClr val="FFFF00"/>
                </a:solidFill>
                <a:effectLst/>
                <a:latin typeface="+mn-lt"/>
              </a:rPr>
              <a:t/>
            </a:r>
            <a:br>
              <a:rPr lang="uk-UA" sz="2400" dirty="0" smtClean="0">
                <a:solidFill>
                  <a:srgbClr val="FFFF00"/>
                </a:solidFill>
                <a:effectLst/>
                <a:latin typeface="+mn-lt"/>
              </a:rPr>
            </a:br>
            <a:r>
              <a:rPr lang="uk-UA" sz="2400" dirty="0" smtClean="0">
                <a:solidFill>
                  <a:srgbClr val="FFFF00"/>
                </a:solidFill>
                <a:effectLst/>
                <a:latin typeface="+mn-lt"/>
              </a:rPr>
              <a:t>                      М. Сингаївський</a:t>
            </a:r>
            <a:endParaRPr lang="ru-RU" sz="2400" dirty="0">
              <a:solidFill>
                <a:srgbClr val="FFFF00"/>
              </a:solidFill>
              <a:effectLst/>
              <a:latin typeface="+mn-lt"/>
            </a:endParaRPr>
          </a:p>
        </p:txBody>
      </p:sp>
      <p:pic>
        <p:nvPicPr>
          <p:cNvPr id="4" name="Рисунок 3" descr="33475116_128005351404662_2075405906270486528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687" y="3929066"/>
            <a:ext cx="4786314" cy="2928934"/>
          </a:xfrm>
          <a:prstGeom prst="rect">
            <a:avLst/>
          </a:prstGeom>
        </p:spPr>
      </p:pic>
      <p:pic>
        <p:nvPicPr>
          <p:cNvPr id="5" name="Рисунок 4" descr="20200215_1140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429124" cy="6858000"/>
          </a:xfrm>
          <a:prstGeom prst="rect">
            <a:avLst/>
          </a:prstGeom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66"/>
            <a:ext cx="8229600" cy="1399032"/>
          </a:xfrm>
        </p:spPr>
        <p:txBody>
          <a:bodyPr>
            <a:normAutofit/>
          </a:bodyPr>
          <a:lstStyle/>
          <a:p>
            <a:pPr algn="ctr"/>
            <a:r>
              <a:rPr lang="uk-UA" sz="5400" dirty="0" smtClean="0"/>
              <a:t>ДЯКУЮ ЗА УВАГУ:)</a:t>
            </a:r>
            <a:endParaRPr lang="ru-RU" sz="5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65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94_main-v158393949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745043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3600" b="1" u="sng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Анкетні</a:t>
            </a:r>
            <a:r>
              <a:rPr lang="ru-RU" sz="3600" b="1" u="sng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3600" b="1" u="sng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дані</a:t>
            </a:r>
            <a:r>
              <a:rPr lang="ru-RU" sz="3600" b="1" u="sng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:</a:t>
            </a:r>
          </a:p>
          <a:p>
            <a:endParaRPr lang="ru-RU" sz="3600" b="1" u="sng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uk-UA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Дата народження  – 29.08.1990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2786058"/>
            <a:ext cx="9144000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32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Освіта</a:t>
            </a:r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ru-RU" sz="3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Вища</a:t>
            </a:r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3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спеціаліст</a:t>
            </a:r>
            <a:endParaRPr lang="ru-RU" sz="32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uk-U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2007- 2012 р.</a:t>
            </a:r>
          </a:p>
          <a:p>
            <a:pPr algn="ctr"/>
            <a:r>
              <a:rPr lang="uk-U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ДНУЗТ ім. В.А.</a:t>
            </a:r>
            <a:r>
              <a:rPr lang="uk-UA" sz="3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Лазаряна</a:t>
            </a:r>
            <a:r>
              <a:rPr lang="uk-U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32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uk-U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Спеціальність: </a:t>
            </a:r>
            <a:r>
              <a:rPr lang="uk-UA" sz="3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“Рухомий</a:t>
            </a:r>
            <a:r>
              <a:rPr lang="uk-U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склад і</a:t>
            </a:r>
          </a:p>
          <a:p>
            <a:pPr algn="ctr"/>
            <a:r>
              <a:rPr lang="uk-UA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спеціальна техніка залізничного транспорту.</a:t>
            </a:r>
          </a:p>
          <a:p>
            <a:pPr algn="ctr"/>
            <a:r>
              <a:rPr lang="uk-UA" sz="3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Локомотиви.”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4820" y="500042"/>
            <a:ext cx="4829180" cy="214314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  Педагогічний </a:t>
            </a:r>
            <a:b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</a:br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стаж у закладі освіти  - 9 р. </a:t>
            </a:r>
            <a:r>
              <a:rPr lang="uk-U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 </a:t>
            </a:r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2 місяців</a:t>
            </a:r>
            <a:b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</a:b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  <p:pic>
        <p:nvPicPr>
          <p:cNvPr id="5" name="Рисунок 4" descr="IMG_20200331_223202_7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2071678"/>
            <a:ext cx="4572000" cy="4786322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uk-UA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uk-UA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uk-UA" b="1" dirty="0" smtClean="0">
                <a:solidFill>
                  <a:srgbClr val="FFFF00"/>
                </a:solidFill>
              </a:rPr>
              <a:t>Майстер виробничого </a:t>
            </a:r>
          </a:p>
          <a:p>
            <a:pPr algn="ctr">
              <a:buNone/>
            </a:pPr>
            <a:r>
              <a:rPr lang="uk-UA" b="1" dirty="0" smtClean="0">
                <a:solidFill>
                  <a:srgbClr val="FFFF00"/>
                </a:solidFill>
              </a:rPr>
              <a:t>навчання  - 2012 – 2019 р., викладач спецдисциплін</a:t>
            </a:r>
          </a:p>
          <a:p>
            <a:pPr algn="ctr">
              <a:buNone/>
            </a:pPr>
            <a:r>
              <a:rPr lang="uk-UA" b="1" dirty="0" smtClean="0">
                <a:solidFill>
                  <a:srgbClr val="FFFF00"/>
                </a:solidFill>
              </a:rPr>
              <a:t> </a:t>
            </a:r>
          </a:p>
          <a:p>
            <a:pPr algn="ctr">
              <a:buNone/>
            </a:pPr>
            <a:r>
              <a:rPr lang="uk-UA" b="1" dirty="0" smtClean="0">
                <a:solidFill>
                  <a:srgbClr val="FFFF00"/>
                </a:solidFill>
              </a:rPr>
              <a:t>     З 01.09.2019 року – </a:t>
            </a:r>
          </a:p>
          <a:p>
            <a:pPr algn="ctr">
              <a:buNone/>
            </a:pPr>
            <a:r>
              <a:rPr lang="uk-UA" b="1" dirty="0" smtClean="0">
                <a:solidFill>
                  <a:srgbClr val="FFFF00"/>
                </a:solidFill>
              </a:rPr>
              <a:t>заступник директора з </a:t>
            </a:r>
            <a:r>
              <a:rPr lang="uk-UA" b="1" dirty="0" err="1" smtClean="0">
                <a:solidFill>
                  <a:srgbClr val="FFFF00"/>
                </a:solidFill>
              </a:rPr>
              <a:t>навчально</a:t>
            </a:r>
            <a:r>
              <a:rPr lang="uk-UA" b="1" dirty="0" smtClean="0">
                <a:solidFill>
                  <a:srgbClr val="FFFF00"/>
                </a:solidFill>
              </a:rPr>
              <a:t> – виховної роботи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258468" cy="1666526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Підвищення кваліфікації </a:t>
            </a:r>
            <a:br>
              <a:rPr lang="uk-UA" dirty="0" smtClean="0">
                <a:solidFill>
                  <a:schemeClr val="bg1"/>
                </a:solidFill>
              </a:rPr>
            </a:br>
            <a:r>
              <a:rPr lang="uk-UA" dirty="0" smtClean="0">
                <a:solidFill>
                  <a:schemeClr val="bg1"/>
                </a:solidFill>
              </a:rPr>
              <a:t>на базі БІНПО, 2015 рік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20200423_1833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3571876"/>
            <a:ext cx="4429124" cy="3286124"/>
          </a:xfrm>
          <a:prstGeom prst="rect">
            <a:avLst/>
          </a:prstGeom>
        </p:spPr>
      </p:pic>
      <p:pic>
        <p:nvPicPr>
          <p:cNvPr id="7" name="Рисунок 6" descr="20200423_1833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71612"/>
            <a:ext cx="4643438" cy="3071810"/>
          </a:xfrm>
          <a:prstGeom prst="rect">
            <a:avLst/>
          </a:prstGeom>
        </p:spPr>
      </p:pic>
      <p:pic>
        <p:nvPicPr>
          <p:cNvPr id="9" name="Рисунок 8" descr="Без названия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5206" y="0"/>
            <a:ext cx="1928794" cy="1357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04052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/>
              <a:t>Підвищення кваліфікації з отриманням сертифікатів</a:t>
            </a:r>
            <a:endParaRPr lang="ru-RU" sz="2800" b="1" dirty="0"/>
          </a:p>
        </p:txBody>
      </p:sp>
      <p:pic>
        <p:nvPicPr>
          <p:cNvPr id="4" name="Рисунок 3" descr="20200423_1853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100450">
            <a:off x="167434" y="1322787"/>
            <a:ext cx="2911201" cy="2000240"/>
          </a:xfrm>
          <a:prstGeom prst="rect">
            <a:avLst/>
          </a:prstGeom>
        </p:spPr>
      </p:pic>
      <p:pic>
        <p:nvPicPr>
          <p:cNvPr id="5" name="Рисунок 4" descr="20200423_1853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1071546"/>
            <a:ext cx="2928926" cy="2357430"/>
          </a:xfrm>
          <a:prstGeom prst="rect">
            <a:avLst/>
          </a:prstGeom>
        </p:spPr>
      </p:pic>
      <p:pic>
        <p:nvPicPr>
          <p:cNvPr id="6" name="Рисунок 5" descr="20200423_1854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161755">
            <a:off x="6797358" y="1291371"/>
            <a:ext cx="2588533" cy="1574344"/>
          </a:xfrm>
          <a:prstGeom prst="rect">
            <a:avLst/>
          </a:prstGeom>
        </p:spPr>
      </p:pic>
      <p:pic>
        <p:nvPicPr>
          <p:cNvPr id="7" name="Рисунок 6" descr="20200423_1854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8662" y="4143380"/>
            <a:ext cx="3000396" cy="2071702"/>
          </a:xfrm>
          <a:prstGeom prst="rect">
            <a:avLst/>
          </a:prstGeom>
        </p:spPr>
      </p:pic>
      <p:pic>
        <p:nvPicPr>
          <p:cNvPr id="8" name="Рисунок 7" descr="20200423_18545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628" y="3929066"/>
            <a:ext cx="3643306" cy="21431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7554" y="3500438"/>
            <a:ext cx="3071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bg1"/>
                </a:solidFill>
              </a:rPr>
              <a:t>Профорієнтаційна робота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7224" y="6215082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Тренінг </a:t>
            </a:r>
            <a:r>
              <a:rPr lang="uk-UA" dirty="0" err="1" smtClean="0">
                <a:solidFill>
                  <a:srgbClr val="FF0000"/>
                </a:solidFill>
              </a:rPr>
              <a:t>“Безпека</a:t>
            </a:r>
            <a:r>
              <a:rPr lang="uk-UA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Online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0628" y="6000768"/>
            <a:ext cx="3643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Участь у форум</a:t>
            </a:r>
            <a:r>
              <a:rPr lang="uk-UA" dirty="0" smtClean="0">
                <a:solidFill>
                  <a:srgbClr val="FFFF00"/>
                </a:solidFill>
              </a:rPr>
              <a:t>і</a:t>
            </a:r>
            <a:r>
              <a:rPr lang="ru-RU" dirty="0" smtClean="0">
                <a:solidFill>
                  <a:srgbClr val="FFFF00"/>
                </a:solidFill>
              </a:rPr>
              <a:t> «</a:t>
            </a:r>
            <a:r>
              <a:rPr lang="ru-RU" dirty="0" err="1" smtClean="0">
                <a:solidFill>
                  <a:srgbClr val="FFFF00"/>
                </a:solidFill>
              </a:rPr>
              <a:t>Любов</a:t>
            </a:r>
            <a:r>
              <a:rPr lang="ru-RU" dirty="0" smtClean="0">
                <a:solidFill>
                  <a:srgbClr val="FFFF00"/>
                </a:solidFill>
              </a:rPr>
              <a:t>. </a:t>
            </a:r>
            <a:r>
              <a:rPr lang="ru-RU" dirty="0" err="1" smtClean="0">
                <a:solidFill>
                  <a:srgbClr val="FFFF00"/>
                </a:solidFill>
              </a:rPr>
              <a:t>Повага.Секс</a:t>
            </a:r>
            <a:r>
              <a:rPr lang="ru-RU" dirty="0" smtClean="0">
                <a:solidFill>
                  <a:srgbClr val="FFFF00"/>
                </a:solidFill>
              </a:rPr>
              <a:t>.»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0"/>
            <a:ext cx="4643470" cy="139903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sz="2000" dirty="0" smtClean="0">
                <a:solidFill>
                  <a:schemeClr val="bg1"/>
                </a:solidFill>
                <a:effectLst/>
              </a:rPr>
              <a:t>Майстер виробничого навчання </a:t>
            </a:r>
            <a:br>
              <a:rPr lang="uk-UA" sz="2000" dirty="0" smtClean="0">
                <a:solidFill>
                  <a:schemeClr val="bg1"/>
                </a:solidFill>
                <a:effectLst/>
              </a:rPr>
            </a:br>
            <a:r>
              <a:rPr lang="uk-UA" sz="2000" dirty="0" smtClean="0">
                <a:solidFill>
                  <a:schemeClr val="bg1"/>
                </a:solidFill>
                <a:effectLst/>
              </a:rPr>
              <a:t>група №13 2012 – 2015 н.р.</a:t>
            </a:r>
            <a:br>
              <a:rPr lang="uk-UA" sz="2000" dirty="0" smtClean="0">
                <a:solidFill>
                  <a:schemeClr val="bg1"/>
                </a:solidFill>
                <a:effectLst/>
              </a:rPr>
            </a:br>
            <a:r>
              <a:rPr lang="uk-UA" sz="2000" dirty="0" smtClean="0">
                <a:solidFill>
                  <a:schemeClr val="bg1"/>
                </a:solidFill>
                <a:effectLst/>
              </a:rPr>
              <a:t>професія </a:t>
            </a:r>
            <a:r>
              <a:rPr lang="uk-UA" sz="2000" dirty="0" err="1" smtClean="0">
                <a:solidFill>
                  <a:schemeClr val="bg1"/>
                </a:solidFill>
                <a:effectLst/>
              </a:rPr>
              <a:t>“Слюсар</a:t>
            </a:r>
            <a:r>
              <a:rPr lang="uk-UA" sz="2000" dirty="0" smtClean="0">
                <a:solidFill>
                  <a:schemeClr val="bg1"/>
                </a:solidFill>
                <a:effectLst/>
              </a:rPr>
              <a:t> з ремонту рухомого складу. Оглядач-ремонтник </a:t>
            </a:r>
            <a:r>
              <a:rPr lang="uk-UA" sz="2000" dirty="0" err="1" smtClean="0">
                <a:solidFill>
                  <a:schemeClr val="bg1"/>
                </a:solidFill>
                <a:effectLst/>
              </a:rPr>
              <a:t>вагонів.”</a:t>
            </a:r>
            <a:endParaRPr lang="ru-RU" sz="2000" dirty="0">
              <a:solidFill>
                <a:schemeClr val="bg1"/>
              </a:solidFill>
              <a:effectLst/>
            </a:endParaRPr>
          </a:p>
        </p:txBody>
      </p:sp>
      <p:pic>
        <p:nvPicPr>
          <p:cNvPr id="5" name="Рисунок 4" descr="P9210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86049">
            <a:off x="6244749" y="1500734"/>
            <a:ext cx="2498722" cy="1834120"/>
          </a:xfrm>
          <a:prstGeom prst="rect">
            <a:avLst/>
          </a:prstGeom>
        </p:spPr>
      </p:pic>
      <p:pic>
        <p:nvPicPr>
          <p:cNvPr id="6" name="Рисунок 5" descr="20150626_1333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39754">
            <a:off x="60044" y="1459616"/>
            <a:ext cx="3000364" cy="1827924"/>
          </a:xfrm>
          <a:prstGeom prst="rect">
            <a:avLst/>
          </a:prstGeom>
        </p:spPr>
      </p:pic>
      <p:pic>
        <p:nvPicPr>
          <p:cNvPr id="7" name="Рисунок 6" descr="P92300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1571612"/>
            <a:ext cx="2571768" cy="19626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00298" y="3500438"/>
            <a:ext cx="4572032" cy="120032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група №13 2015 – 2019 н.р.</a:t>
            </a:r>
            <a:br>
              <a:rPr lang="uk-UA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професія </a:t>
            </a:r>
            <a:r>
              <a:rPr lang="uk-UA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“Слюсар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ремонту рухомого складу. Машиніст тепловоза. Машиніст електровоза</a:t>
            </a:r>
            <a:r>
              <a:rPr lang="uk-UA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 descr="20170405_1003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21898">
            <a:off x="445875" y="4656953"/>
            <a:ext cx="2419205" cy="1999733"/>
          </a:xfrm>
          <a:prstGeom prst="rect">
            <a:avLst/>
          </a:prstGeom>
        </p:spPr>
      </p:pic>
      <p:pic>
        <p:nvPicPr>
          <p:cNvPr id="12" name="Рисунок 11" descr="20170414_1004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7554" y="4786322"/>
            <a:ext cx="2786082" cy="2071678"/>
          </a:xfrm>
          <a:prstGeom prst="rect">
            <a:avLst/>
          </a:prstGeom>
        </p:spPr>
      </p:pic>
      <p:pic>
        <p:nvPicPr>
          <p:cNvPr id="13" name="Рисунок 12" descr="FB_IMG_158766926615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52071">
            <a:off x="6508755" y="4452719"/>
            <a:ext cx="2357422" cy="2071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08" y="214290"/>
            <a:ext cx="5572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/>
              <a:t>Працевлаштування учнів до структурних підрозділів АТ </a:t>
            </a:r>
            <a:r>
              <a:rPr lang="uk-UA" sz="2000" dirty="0" err="1" smtClean="0"/>
              <a:t>“Укрзалізниця”</a:t>
            </a:r>
            <a:endParaRPr lang="ru-RU" sz="2000" dirty="0"/>
          </a:p>
        </p:txBody>
      </p:sp>
      <p:pic>
        <p:nvPicPr>
          <p:cNvPr id="3" name="Рисунок 2" descr="IMG_23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02651" y="3501008"/>
            <a:ext cx="4734208" cy="3286148"/>
          </a:xfrm>
          <a:prstGeom prst="rect">
            <a:avLst/>
          </a:prstGeom>
        </p:spPr>
      </p:pic>
      <p:pic>
        <p:nvPicPr>
          <p:cNvPr id="4" name="Рисунок 3" descr="IMG_23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89078">
            <a:off x="646286" y="792913"/>
            <a:ext cx="3357586" cy="2643206"/>
          </a:xfrm>
          <a:prstGeom prst="rect">
            <a:avLst/>
          </a:prstGeom>
        </p:spPr>
      </p:pic>
      <p:pic>
        <p:nvPicPr>
          <p:cNvPr id="7" name="Рисунок 6" descr="IMG_23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15902">
            <a:off x="4429124" y="928670"/>
            <a:ext cx="4143404" cy="25003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38" y="3505054"/>
            <a:ext cx="3849139" cy="3286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972452" cy="500042"/>
          </a:xfrm>
        </p:spPr>
        <p:txBody>
          <a:bodyPr>
            <a:normAutofit/>
          </a:bodyPr>
          <a:lstStyle/>
          <a:p>
            <a:pPr algn="ctr"/>
            <a:r>
              <a:rPr lang="uk-UA" sz="2200" dirty="0" smtClean="0"/>
              <a:t>Профорієнтаційна робота: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2071702"/>
          </a:xfrm>
        </p:spPr>
        <p:txBody>
          <a:bodyPr/>
          <a:lstStyle/>
          <a:p>
            <a:r>
              <a:rPr lang="uk-UA" sz="1800" dirty="0" smtClean="0"/>
              <a:t>Участь у залізничних </a:t>
            </a:r>
            <a:r>
              <a:rPr lang="uk-UA" sz="1800" dirty="0" err="1" smtClean="0"/>
              <a:t>квестах</a:t>
            </a:r>
            <a:r>
              <a:rPr lang="uk-UA" sz="1800" dirty="0" smtClean="0"/>
              <a:t> разом з </a:t>
            </a:r>
            <a:r>
              <a:rPr lang="uk-UA" sz="1800" dirty="0" err="1" smtClean="0"/>
              <a:t>дитячею</a:t>
            </a:r>
            <a:r>
              <a:rPr lang="uk-UA" sz="1800" dirty="0" smtClean="0"/>
              <a:t> залізницею;</a:t>
            </a:r>
          </a:p>
          <a:p>
            <a:r>
              <a:rPr lang="uk-UA" sz="1800" dirty="0" err="1" smtClean="0"/>
              <a:t>Майстер-</a:t>
            </a:r>
            <a:r>
              <a:rPr lang="uk-UA" sz="1800" dirty="0" smtClean="0"/>
              <a:t> класи у школах м. Дніпро і області;</a:t>
            </a:r>
          </a:p>
          <a:p>
            <a:r>
              <a:rPr lang="uk-UA" sz="1800" dirty="0" smtClean="0"/>
              <a:t>Агітбригади;</a:t>
            </a:r>
          </a:p>
          <a:p>
            <a:r>
              <a:rPr lang="uk-UA" sz="1800" dirty="0" smtClean="0"/>
              <a:t>Проходження тренінгів для здобуття нового інструментарію у профорієнтації;</a:t>
            </a:r>
          </a:p>
          <a:p>
            <a:r>
              <a:rPr lang="uk-UA" sz="1800" dirty="0" smtClean="0"/>
              <a:t>Різноманітні фестивалі та конкурси.</a:t>
            </a:r>
            <a:endParaRPr lang="ru-RU" sz="1800" dirty="0"/>
          </a:p>
        </p:txBody>
      </p:sp>
      <p:pic>
        <p:nvPicPr>
          <p:cNvPr id="5" name="Рисунок 4" descr="20171103_1323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00306"/>
            <a:ext cx="3571868" cy="1857388"/>
          </a:xfrm>
          <a:prstGeom prst="rect">
            <a:avLst/>
          </a:prstGeom>
        </p:spPr>
      </p:pic>
      <p:pic>
        <p:nvPicPr>
          <p:cNvPr id="6" name="Рисунок 5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26" y="2500306"/>
            <a:ext cx="2643174" cy="1928826"/>
          </a:xfrm>
          <a:prstGeom prst="rect">
            <a:avLst/>
          </a:prstGeom>
        </p:spPr>
      </p:pic>
      <p:pic>
        <p:nvPicPr>
          <p:cNvPr id="7" name="Рисунок 6" descr="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68" y="2500306"/>
            <a:ext cx="2928958" cy="2357454"/>
          </a:xfrm>
          <a:prstGeom prst="rect">
            <a:avLst/>
          </a:prstGeom>
        </p:spPr>
      </p:pic>
      <p:pic>
        <p:nvPicPr>
          <p:cNvPr id="8" name="Рисунок 7" descr="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57694"/>
            <a:ext cx="3571868" cy="2500306"/>
          </a:xfrm>
          <a:prstGeom prst="rect">
            <a:avLst/>
          </a:prstGeom>
        </p:spPr>
      </p:pic>
      <p:pic>
        <p:nvPicPr>
          <p:cNvPr id="9" name="Рисунок 8" descr="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868" y="4357694"/>
            <a:ext cx="3014658" cy="2500306"/>
          </a:xfrm>
          <a:prstGeom prst="rect">
            <a:avLst/>
          </a:prstGeom>
        </p:spPr>
      </p:pic>
      <p:pic>
        <p:nvPicPr>
          <p:cNvPr id="10" name="Рисунок 9" descr="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0826" y="4429132"/>
            <a:ext cx="2643174" cy="2428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4481</TotalTime>
  <Words>382</Words>
  <Application>Microsoft Office PowerPoint</Application>
  <PresentationFormat>Экран (4:3)</PresentationFormat>
  <Paragraphs>62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Яркая</vt:lpstr>
      <vt:lpstr>Тема1</vt:lpstr>
      <vt:lpstr>1_Тема1</vt:lpstr>
      <vt:lpstr>2_Тема1</vt:lpstr>
      <vt:lpstr>ПОРТФОЛІО</vt:lpstr>
      <vt:lpstr>Учитись важко, а учить ще важче. Але не мусиш зупинятись ти. Як дітям віддаси  усе найкраще, Той й сам сягнеш нової висоти!                        М. Сингаївський</vt:lpstr>
      <vt:lpstr>Презентация PowerPoint</vt:lpstr>
      <vt:lpstr>  Педагогічний  стаж у закладі освіти  - 9 р.  2 місяців </vt:lpstr>
      <vt:lpstr>Підвищення кваліфікації  на базі БІНПО, 2015 рік</vt:lpstr>
      <vt:lpstr>Підвищення кваліфікації з отриманням сертифікатів</vt:lpstr>
      <vt:lpstr>Майстер виробничого навчання  група №13 2012 – 2015 н.р. професія “Слюсар з ремонту рухомого складу. Оглядач-ремонтник вагонів.”</vt:lpstr>
      <vt:lpstr>Презентация PowerPoint</vt:lpstr>
      <vt:lpstr>Профорієнтаційна робота:</vt:lpstr>
      <vt:lpstr>Профорієнтаційна робота:</vt:lpstr>
      <vt:lpstr>Робота з лідерами учнівського самоврядування:</vt:lpstr>
      <vt:lpstr>З  2018 року є виховником рою “Залізничний”</vt:lpstr>
      <vt:lpstr>Робота виховника рою “Залізничний” </vt:lpstr>
      <vt:lpstr>Робота рою спрямована на систематичну підготовку учнів до участі у Грі відповідно затвердженим конкурсам протягом усього навчального року. </vt:lpstr>
      <vt:lpstr>Презентация PowerPoint</vt:lpstr>
      <vt:lpstr>Презентация PowerPoint</vt:lpstr>
      <vt:lpstr>З життя ліцею:</vt:lpstr>
      <vt:lpstr>Презентация PowerPoint</vt:lpstr>
      <vt:lpstr>Презентация PowerPoint</vt:lpstr>
      <vt:lpstr>ДЯКУЮ ЗА УВАГУ:)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я</dc:creator>
  <cp:lastModifiedBy>User</cp:lastModifiedBy>
  <cp:revision>55</cp:revision>
  <dcterms:created xsi:type="dcterms:W3CDTF">2020-04-23T14:17:13Z</dcterms:created>
  <dcterms:modified xsi:type="dcterms:W3CDTF">2021-10-28T10:24:43Z</dcterms:modified>
</cp:coreProperties>
</file>