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Методична </a:t>
            </a:r>
            <a:r>
              <a:rPr lang="uk-UA" b="1" dirty="0" smtClean="0">
                <a:solidFill>
                  <a:srgbClr val="FFFF00"/>
                </a:solidFill>
              </a:rPr>
              <a:t>робота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Методист Коношко Ю.Є.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0648"/>
            <a:ext cx="2435586" cy="23594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74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400" b="1" dirty="0" smtClean="0">
                <a:solidFill>
                  <a:srgbClr val="7030A0"/>
                </a:solidFill>
              </a:rPr>
              <a:t>Співпраця з методичними комісіями</a:t>
            </a:r>
            <a:endParaRPr lang="ru-RU" sz="3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271683"/>
              </p:ext>
            </p:extLst>
          </p:nvPr>
        </p:nvGraphicFramePr>
        <p:xfrm>
          <a:off x="467544" y="2204863"/>
          <a:ext cx="8219256" cy="39050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19256"/>
              </a:tblGrid>
              <a:tr h="1008113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uk-UA" sz="2000" b="1" dirty="0">
                          <a:effectLst/>
                          <a:latin typeface="Georgia"/>
                          <a:ea typeface="Times New Roman"/>
                        </a:rPr>
                        <a:t>Методична комісія </a:t>
                      </a:r>
                      <a:r>
                        <a:rPr lang="uk-UA" sz="2000" b="1" dirty="0" smtClean="0">
                          <a:effectLst/>
                          <a:latin typeface="Georgia"/>
                          <a:ea typeface="Times New Roman"/>
                        </a:rPr>
                        <a:t>«</a:t>
                      </a:r>
                      <a:r>
                        <a:rPr lang="en-US" sz="2000" b="1" dirty="0">
                          <a:effectLst/>
                          <a:latin typeface="Georgia"/>
                          <a:ea typeface="Times New Roman"/>
                        </a:rPr>
                        <a:t>Залізничних дисциплін”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1" marR="591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8113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uk-UA" sz="2000" b="1" dirty="0">
                          <a:effectLst/>
                          <a:latin typeface="Georgia"/>
                          <a:ea typeface="Times New Roman"/>
                        </a:rPr>
                        <a:t>Методична комісія </a:t>
                      </a:r>
                      <a:r>
                        <a:rPr lang="uk-UA" sz="2000" b="1" dirty="0" smtClean="0">
                          <a:effectLst/>
                          <a:latin typeface="Georgia"/>
                          <a:ea typeface="Times New Roman"/>
                        </a:rPr>
                        <a:t>«</a:t>
                      </a:r>
                      <a:r>
                        <a:rPr lang="uk-UA" sz="2000" b="1" dirty="0">
                          <a:effectLst/>
                          <a:latin typeface="Georgia"/>
                          <a:ea typeface="Times New Roman"/>
                        </a:rPr>
                        <a:t>Залізничних дисциплін» </a:t>
                      </a:r>
                      <a:r>
                        <a:rPr lang="ru-RU" sz="2000" b="1" dirty="0">
                          <a:effectLst/>
                          <a:latin typeface="Georgia"/>
                          <a:ea typeface="Times New Roman"/>
                        </a:rPr>
                        <a:t>(</a:t>
                      </a:r>
                      <a:r>
                        <a:rPr lang="ru-RU" sz="2000" b="1" dirty="0" err="1">
                          <a:effectLst/>
                          <a:latin typeface="Georgia"/>
                          <a:ea typeface="Times New Roman"/>
                        </a:rPr>
                        <a:t>Провідники</a:t>
                      </a:r>
                      <a:r>
                        <a:rPr lang="ru-RU" sz="2000" b="1" dirty="0">
                          <a:effectLst/>
                          <a:latin typeface="Georgia"/>
                          <a:ea typeface="Times New Roman"/>
                        </a:rPr>
                        <a:t>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1" marR="591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057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uk-UA" sz="2000" b="1" dirty="0">
                          <a:effectLst/>
                          <a:latin typeface="Georgia"/>
                          <a:ea typeface="Times New Roman"/>
                        </a:rPr>
                        <a:t>Циклова методична комісія «Природничо-математичних  дисциплін</a:t>
                      </a:r>
                      <a:r>
                        <a:rPr lang="uk-UA" sz="2000" b="1" dirty="0" smtClean="0">
                          <a:effectLst/>
                          <a:latin typeface="Georgia"/>
                          <a:ea typeface="Times New Roman"/>
                        </a:rPr>
                        <a:t>»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1" marR="591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057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uk-UA" sz="2000" b="1" dirty="0">
                          <a:effectLst/>
                          <a:latin typeface="Georgia"/>
                          <a:ea typeface="Times New Roman"/>
                        </a:rPr>
                        <a:t>Циклова методична комісія «Суспільно-гуманітарних  дисциплін</a:t>
                      </a:r>
                      <a:r>
                        <a:rPr lang="uk-UA" sz="2000" b="1" dirty="0" smtClean="0">
                          <a:effectLst/>
                          <a:latin typeface="Georgia"/>
                          <a:ea typeface="Times New Roman"/>
                        </a:rPr>
                        <a:t>»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1" marR="591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22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Досягнення педагогів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233768"/>
          </a:xfrm>
        </p:spPr>
        <p:txBody>
          <a:bodyPr>
            <a:normAutofit fontScale="55000" lnSpcReduction="20000"/>
          </a:bodyPr>
          <a:lstStyle/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dirty="0">
                <a:latin typeface="Times New Roman"/>
                <a:ea typeface="Calibri"/>
                <a:cs typeface="Times New Roman"/>
              </a:rPr>
              <a:t>1. 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Участь у ХІІ Міжнародній виставці «Сучасні заклади освіти» - Золота медаль</a:t>
            </a:r>
            <a:r>
              <a:rPr lang="uk-UA" sz="3200" dirty="0">
                <a:latin typeface="Times New Roman"/>
                <a:ea typeface="Calibri"/>
                <a:cs typeface="Times New Roman"/>
              </a:rPr>
              <a:t> в індивідуальній роботі в номінації «Використання цифрових інструментів для забезпечення ефективного дистанційного й змішаного навчання в кризових умовах». 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Золота медаль</a:t>
            </a:r>
            <a:r>
              <a:rPr lang="uk-UA" sz="3200" dirty="0">
                <a:latin typeface="Times New Roman"/>
                <a:ea typeface="Calibri"/>
                <a:cs typeface="Times New Roman"/>
              </a:rPr>
              <a:t> у складі Асоціації державних закладів профтехосвіти України залізничного профілю в номінації «Організаційні, педагогічні й методичні засади побудови престижної та сучасної професійної освіти».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2. Всеукраїнський математичний конкурс «Кенгуру»  - 2 срібні призери.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3. Всеукраїнський фізичний конкурс «Левеня» - 1 срібний призер.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4. Чемпіонат України - 2020 Всеукраїнської студентської ліги черлідингу та </a:t>
            </a:r>
            <a:r>
              <a:rPr lang="uk-UA" sz="3200" b="1" dirty="0" err="1">
                <a:latin typeface="Times New Roman"/>
                <a:ea typeface="Calibri"/>
                <a:cs typeface="Times New Roman"/>
              </a:rPr>
              <a:t>чер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-спорту у номінації «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Cheer Dance Show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» - ІІ місце.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5. Участь у Спартакіаді з настільного тенісу - І місце.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6. Участь у обласному конкурсі «Новорічна композиція» - ІІІ місце.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7. Всеукраїнський конкурс фахової майстерності «Помічник машиніста тепловоза» </a:t>
            </a:r>
            <a:r>
              <a:rPr lang="uk-UA" sz="3200" dirty="0">
                <a:latin typeface="Times New Roman"/>
                <a:ea typeface="Calibri"/>
                <a:cs typeface="Times New Roman"/>
              </a:rPr>
              <a:t>другий етап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 - ІІ місце.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indent="0" algn="just" eaLnBrk="0" fontAlgn="base" hangingPunc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b="1" dirty="0">
                <a:latin typeface="Times New Roman"/>
                <a:ea typeface="Calibri"/>
                <a:cs typeface="Times New Roman"/>
              </a:rPr>
              <a:t>8. Участь команди ліцею «</a:t>
            </a:r>
            <a:r>
              <a:rPr lang="uk-UA" sz="3200" b="1" dirty="0" err="1">
                <a:latin typeface="Times New Roman"/>
                <a:ea typeface="Calibri"/>
                <a:cs typeface="Times New Roman"/>
              </a:rPr>
              <a:t>Екобіохім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» у </a:t>
            </a:r>
            <a:r>
              <a:rPr lang="uk-UA" sz="3200" b="1" dirty="0" err="1">
                <a:latin typeface="Times New Roman"/>
                <a:ea typeface="Calibri"/>
                <a:cs typeface="Times New Roman"/>
              </a:rPr>
              <a:t>біоквесті</a:t>
            </a:r>
            <a:r>
              <a:rPr lang="uk-UA" sz="3200" b="1" dirty="0">
                <a:latin typeface="Times New Roman"/>
                <a:ea typeface="Calibri"/>
                <a:cs typeface="Times New Roman"/>
              </a:rPr>
              <a:t> від НМЦ ПТО у Дніпропетровській області (онлайн-формат) - ІІІ місце.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97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709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Курси підвищення кваліфікації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> (з впровадженням програми </a:t>
            </a:r>
            <a:r>
              <a:rPr lang="en-US" b="1" dirty="0" smtClean="0">
                <a:solidFill>
                  <a:srgbClr val="7030A0"/>
                </a:solidFill>
              </a:rPr>
              <a:t>ISUO</a:t>
            </a:r>
            <a:r>
              <a:rPr lang="uk-UA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5900801" y="2370526"/>
            <a:ext cx="2448272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" name="AutoShape 22"/>
          <p:cNvSpPr>
            <a:spLocks noChangeAspect="1" noChangeArrowheads="1" noTextEdit="1"/>
          </p:cNvSpPr>
          <p:nvPr/>
        </p:nvSpPr>
        <p:spPr bwMode="gray">
          <a:xfrm>
            <a:off x="3222625" y="3252788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Freeform 23"/>
          <p:cNvSpPr>
            <a:spLocks/>
          </p:cNvSpPr>
          <p:nvPr/>
        </p:nvSpPr>
        <p:spPr bwMode="gray">
          <a:xfrm>
            <a:off x="3255817" y="202338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2C7F92"/>
              </a:gs>
              <a:gs pos="100000">
                <a:srgbClr val="2C7F92">
                  <a:gamma/>
                  <a:tint val="3176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reeform 25"/>
          <p:cNvSpPr>
            <a:spLocks/>
          </p:cNvSpPr>
          <p:nvPr/>
        </p:nvSpPr>
        <p:spPr bwMode="gray">
          <a:xfrm flipH="1">
            <a:off x="4716016" y="2050514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B2B838"/>
              </a:gs>
              <a:gs pos="100000">
                <a:srgbClr val="B2B838">
                  <a:gamma/>
                  <a:tint val="3176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6105762" y="2644095"/>
            <a:ext cx="2038350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dirty="0" smtClean="0">
                <a:solidFill>
                  <a:srgbClr val="000000"/>
                </a:solidFill>
                <a:latin typeface="Arial" charset="0"/>
              </a:rPr>
              <a:t>Дніпровська академія неперервної освіти 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" charset="0"/>
              </a:rPr>
              <a:t>викладачі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 з/о дисциплін, 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" charset="0"/>
              </a:rPr>
              <a:t>методисти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, психологи, 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" charset="0"/>
              </a:rPr>
              <a:t>бібліотекарі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) </a:t>
            </a:r>
            <a:endParaRPr lang="en-US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656488" y="2543175"/>
            <a:ext cx="2502024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755576" y="2737901"/>
            <a:ext cx="2303849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dirty="0" smtClean="0">
                <a:solidFill>
                  <a:srgbClr val="000000"/>
                </a:solidFill>
                <a:latin typeface="Arial" charset="0"/>
              </a:rPr>
              <a:t>Білоцерківський інститут професійної педагогічної освіти</a:t>
            </a:r>
            <a:r>
              <a:rPr lang="en-US" altLang="ru-RU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altLang="ru-RU" sz="1400" dirty="0" smtClean="0">
                <a:solidFill>
                  <a:srgbClr val="000000"/>
                </a:solidFill>
                <a:latin typeface="Arial" charset="0"/>
              </a:rPr>
              <a:t>(адміністрація, викладачі спецдисциплін, майстри в/н)</a:t>
            </a:r>
            <a:endParaRPr lang="en-US" altLang="ru-RU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8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78768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Атестація педагогів - 2021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b="1" dirty="0" err="1" smtClean="0"/>
              <a:t>Підтвердження</a:t>
            </a:r>
            <a:r>
              <a:rPr lang="ru-RU" sz="1800" b="1" dirty="0" smtClean="0"/>
              <a:t>:</a:t>
            </a:r>
          </a:p>
          <a:p>
            <a:pPr marL="109728" indent="0">
              <a:buNone/>
            </a:pPr>
            <a:endParaRPr lang="ru-RU" sz="1800" b="1" dirty="0" smtClean="0"/>
          </a:p>
          <a:p>
            <a:pPr marL="109728" indent="0">
              <a:buNone/>
            </a:pPr>
            <a:r>
              <a:rPr lang="ru-RU" sz="1800" dirty="0" smtClean="0"/>
              <a:t>1. Тимощенко </a:t>
            </a:r>
            <a:r>
              <a:rPr lang="ru-RU" sz="1800" dirty="0" err="1" smtClean="0"/>
              <a:t>Вікторія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Вікторівна</a:t>
            </a:r>
            <a:r>
              <a:rPr lang="ru-RU" sz="1800" dirty="0" smtClean="0"/>
              <a:t> - </a:t>
            </a:r>
            <a:r>
              <a:rPr lang="ru-RU" sz="1800" dirty="0" err="1" smtClean="0"/>
              <a:t>підтвердження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кваліфікаційної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категорії</a:t>
            </a:r>
            <a:r>
              <a:rPr lang="ru-RU" sz="1800" dirty="0" smtClean="0"/>
              <a:t> </a:t>
            </a:r>
            <a:r>
              <a:rPr lang="ru-RU" sz="1800" dirty="0"/>
              <a:t>«</a:t>
            </a:r>
            <a:r>
              <a:rPr lang="ru-RU" sz="1800" dirty="0" err="1"/>
              <a:t>спеціаліст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категорії</a:t>
            </a:r>
            <a:r>
              <a:rPr lang="ru-RU" sz="1800" dirty="0"/>
              <a:t>» та </a:t>
            </a:r>
            <a:r>
              <a:rPr lang="ru-RU" sz="1800" dirty="0" err="1" smtClean="0"/>
              <a:t>педагогічного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звання</a:t>
            </a:r>
            <a:r>
              <a:rPr lang="ru-RU" sz="1800" dirty="0" smtClean="0"/>
              <a:t> </a:t>
            </a:r>
            <a:r>
              <a:rPr lang="ru-RU" sz="1800" dirty="0"/>
              <a:t>«</a:t>
            </a:r>
            <a:r>
              <a:rPr lang="ru-RU" sz="1800" dirty="0" err="1"/>
              <a:t>викладач</a:t>
            </a:r>
            <a:r>
              <a:rPr lang="ru-RU" sz="1800" dirty="0"/>
              <a:t>-методист</a:t>
            </a:r>
            <a:r>
              <a:rPr lang="ru-RU" sz="1800" dirty="0" smtClean="0"/>
              <a:t>»;</a:t>
            </a:r>
          </a:p>
          <a:p>
            <a:pPr marL="109728" indent="0">
              <a:buNone/>
            </a:pPr>
            <a:r>
              <a:rPr lang="ru-RU" sz="1800" dirty="0" smtClean="0"/>
              <a:t>2. Маринич Олена Миколаївна - </a:t>
            </a:r>
            <a:r>
              <a:rPr lang="ru-RU" sz="1800" dirty="0" err="1" smtClean="0">
                <a:solidFill>
                  <a:prstClr val="black"/>
                </a:solidFill>
              </a:rPr>
              <a:t>підтвердження</a:t>
            </a:r>
            <a:r>
              <a:rPr lang="ru-RU" sz="1800" dirty="0" smtClean="0">
                <a:solidFill>
                  <a:prstClr val="black"/>
                </a:solidFill>
              </a:rPr>
              <a:t>  </a:t>
            </a:r>
            <a:r>
              <a:rPr lang="ru-RU" sz="1800" dirty="0" err="1" smtClean="0"/>
              <a:t>педагогічного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звання</a:t>
            </a:r>
            <a:r>
              <a:rPr lang="ru-RU" sz="1800" dirty="0" smtClean="0"/>
              <a:t> </a:t>
            </a:r>
            <a:r>
              <a:rPr lang="ru-RU" sz="1800" dirty="0"/>
              <a:t>«</a:t>
            </a:r>
            <a:r>
              <a:rPr lang="ru-RU" sz="1800" dirty="0" err="1"/>
              <a:t>майстер</a:t>
            </a:r>
            <a:r>
              <a:rPr lang="ru-RU" sz="1800" dirty="0"/>
              <a:t> </a:t>
            </a:r>
            <a:r>
              <a:rPr lang="ru-RU" sz="1800" dirty="0" err="1"/>
              <a:t>виробничого</a:t>
            </a:r>
            <a:r>
              <a:rPr lang="ru-RU" sz="1800" dirty="0"/>
              <a:t> навчання І </a:t>
            </a:r>
            <a:r>
              <a:rPr lang="ru-RU" sz="1800" dirty="0" err="1"/>
              <a:t>категорії</a:t>
            </a:r>
            <a:r>
              <a:rPr lang="ru-RU" sz="1800" dirty="0"/>
              <a:t>» </a:t>
            </a:r>
            <a:r>
              <a:rPr lang="ru-RU" sz="1800" dirty="0" smtClean="0"/>
              <a:t>;</a:t>
            </a:r>
            <a:endParaRPr lang="ru-RU" sz="1800" dirty="0"/>
          </a:p>
          <a:p>
            <a:pPr marL="109728" indent="0">
              <a:buNone/>
            </a:pPr>
            <a:r>
              <a:rPr lang="ru-RU" sz="1800" dirty="0" smtClean="0"/>
              <a:t>3. Шаповалова Алла Володимирівна -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підтвердження</a:t>
            </a:r>
            <a:r>
              <a:rPr lang="ru-RU" sz="1800" dirty="0">
                <a:solidFill>
                  <a:prstClr val="black"/>
                </a:solidFill>
              </a:rPr>
              <a:t>  </a:t>
            </a:r>
            <a:r>
              <a:rPr lang="ru-RU" sz="1800" dirty="0" err="1">
                <a:solidFill>
                  <a:prstClr val="black"/>
                </a:solidFill>
              </a:rPr>
              <a:t>педагогічного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 smtClean="0"/>
              <a:t>звання</a:t>
            </a:r>
            <a:r>
              <a:rPr lang="ru-RU" sz="1800" dirty="0" smtClean="0"/>
              <a:t> </a:t>
            </a:r>
            <a:r>
              <a:rPr lang="ru-RU" sz="1800" dirty="0"/>
              <a:t>«</a:t>
            </a:r>
            <a:r>
              <a:rPr lang="ru-RU" sz="1800" dirty="0" err="1"/>
              <a:t>майстер</a:t>
            </a:r>
            <a:r>
              <a:rPr lang="ru-RU" sz="1800" dirty="0"/>
              <a:t> </a:t>
            </a:r>
            <a:r>
              <a:rPr lang="ru-RU" sz="1800" dirty="0" err="1"/>
              <a:t>виробничого</a:t>
            </a:r>
            <a:r>
              <a:rPr lang="ru-RU" sz="1800" dirty="0"/>
              <a:t> навчання І </a:t>
            </a:r>
            <a:r>
              <a:rPr lang="ru-RU" sz="1800" dirty="0" err="1"/>
              <a:t>категорії</a:t>
            </a:r>
            <a:r>
              <a:rPr lang="ru-RU" sz="1800" dirty="0" smtClean="0"/>
              <a:t>»;</a:t>
            </a:r>
            <a:endParaRPr lang="ru-RU" sz="1800" dirty="0"/>
          </a:p>
          <a:p>
            <a:pPr marL="109728" indent="0">
              <a:buNone/>
            </a:pPr>
            <a:r>
              <a:rPr lang="ru-RU" sz="1800" dirty="0" smtClean="0"/>
              <a:t>4. </a:t>
            </a:r>
            <a:r>
              <a:rPr lang="ru-RU" sz="1800" dirty="0"/>
              <a:t>Коношко </a:t>
            </a:r>
            <a:r>
              <a:rPr lang="ru-RU" sz="1800" dirty="0" err="1" smtClean="0"/>
              <a:t>Юлія</a:t>
            </a:r>
            <a:r>
              <a:rPr lang="ru-RU" sz="1800" dirty="0" smtClean="0"/>
              <a:t> Євгеніївна - </a:t>
            </a:r>
            <a:r>
              <a:rPr lang="ru-RU" sz="1800" dirty="0" err="1"/>
              <a:t>кваліфікаційна</a:t>
            </a:r>
            <a:r>
              <a:rPr lang="ru-RU" sz="1800" dirty="0"/>
              <a:t> </a:t>
            </a:r>
            <a:r>
              <a:rPr lang="ru-RU" sz="1800" dirty="0" err="1"/>
              <a:t>категорія</a:t>
            </a:r>
            <a:r>
              <a:rPr lang="ru-RU" sz="1800" dirty="0"/>
              <a:t> «</a:t>
            </a:r>
            <a:r>
              <a:rPr lang="ru-RU" sz="1800" dirty="0" err="1"/>
              <a:t>спеціаліст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категорії</a:t>
            </a:r>
            <a:r>
              <a:rPr lang="ru-RU" sz="1800" dirty="0"/>
              <a:t>»;</a:t>
            </a:r>
          </a:p>
          <a:p>
            <a:pPr marL="109728" indent="0">
              <a:buNone/>
            </a:pPr>
            <a:r>
              <a:rPr lang="ru-RU" sz="1800" dirty="0"/>
              <a:t>5. Каплун </a:t>
            </a:r>
            <a:r>
              <a:rPr lang="ru-RU" sz="1800" dirty="0" smtClean="0"/>
              <a:t>Ольга </a:t>
            </a:r>
            <a:r>
              <a:rPr lang="ru-RU" sz="1800" dirty="0" err="1" smtClean="0"/>
              <a:t>Семенівна</a:t>
            </a:r>
            <a:r>
              <a:rPr lang="ru-RU" sz="1800" dirty="0" smtClean="0"/>
              <a:t> - </a:t>
            </a:r>
            <a:r>
              <a:rPr lang="ru-RU" sz="1800" dirty="0" err="1"/>
              <a:t>кваліфікаційна</a:t>
            </a:r>
            <a:r>
              <a:rPr lang="ru-RU" sz="1800" dirty="0"/>
              <a:t> </a:t>
            </a:r>
            <a:r>
              <a:rPr lang="ru-RU" sz="1800" dirty="0" err="1"/>
              <a:t>категорія</a:t>
            </a:r>
            <a:r>
              <a:rPr lang="ru-RU" sz="1800" dirty="0"/>
              <a:t> «</a:t>
            </a:r>
            <a:r>
              <a:rPr lang="ru-RU" sz="1800" dirty="0" err="1"/>
              <a:t>спеціаліст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категорії</a:t>
            </a:r>
            <a:r>
              <a:rPr lang="ru-RU" sz="1800" dirty="0"/>
              <a:t>»;</a:t>
            </a:r>
          </a:p>
          <a:p>
            <a:pPr marL="109728" indent="0">
              <a:buNone/>
            </a:pPr>
            <a:endParaRPr lang="uk-UA" sz="1800" b="1" dirty="0" smtClean="0"/>
          </a:p>
          <a:p>
            <a:pPr marL="109728" indent="0">
              <a:buNone/>
            </a:pPr>
            <a:endParaRPr lang="ru-RU" sz="1800" dirty="0"/>
          </a:p>
          <a:p>
            <a:pPr marL="109728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9319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2" y="751115"/>
            <a:ext cx="8229600" cy="1066800"/>
          </a:xfrm>
        </p:spPr>
        <p:txBody>
          <a:bodyPr/>
          <a:lstStyle/>
          <a:p>
            <a:r>
              <a:rPr lang="uk-UA" b="1" dirty="0">
                <a:solidFill>
                  <a:srgbClr val="7030A0"/>
                </a:solidFill>
              </a:rPr>
              <a:t>Атестація педагогів - 2021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325112"/>
          </a:xfrm>
        </p:spPr>
        <p:txBody>
          <a:bodyPr>
            <a:noAutofit/>
          </a:bodyPr>
          <a:lstStyle/>
          <a:p>
            <a:pPr marL="109728" lvl="0" indent="0">
              <a:buClr>
                <a:srgbClr val="A04DA3"/>
              </a:buClr>
              <a:buNone/>
            </a:pPr>
            <a:r>
              <a:rPr lang="uk-UA" sz="1800" b="1" dirty="0">
                <a:solidFill>
                  <a:prstClr val="black"/>
                </a:solidFill>
              </a:rPr>
              <a:t>Встановлення:</a:t>
            </a:r>
          </a:p>
          <a:p>
            <a:pPr marL="109728" lvl="0" indent="0">
              <a:buClr>
                <a:srgbClr val="A04DA3"/>
              </a:buClr>
              <a:buNone/>
            </a:pPr>
            <a:endParaRPr lang="ru-RU" sz="1800" b="1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1. Каплун Ольга </a:t>
            </a:r>
            <a:r>
              <a:rPr lang="ru-RU" sz="1800" dirty="0" err="1">
                <a:solidFill>
                  <a:prstClr val="black"/>
                </a:solidFill>
              </a:rPr>
              <a:t>Семенівна</a:t>
            </a:r>
            <a:r>
              <a:rPr lang="ru-RU" sz="1800" dirty="0">
                <a:solidFill>
                  <a:prstClr val="black"/>
                </a:solidFill>
              </a:rPr>
              <a:t> -  </a:t>
            </a:r>
            <a:r>
              <a:rPr lang="ru-RU" sz="1800" dirty="0" err="1">
                <a:solidFill>
                  <a:prstClr val="black"/>
                </a:solidFill>
              </a:rPr>
              <a:t>кваліфікаційна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спеціаліст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вищої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категорії</a:t>
            </a:r>
            <a:r>
              <a:rPr lang="ru-RU" sz="1800" dirty="0">
                <a:solidFill>
                  <a:prstClr val="black"/>
                </a:solidFill>
              </a:rPr>
              <a:t>» та </a:t>
            </a:r>
            <a:r>
              <a:rPr lang="ru-RU" sz="1800" dirty="0" err="1">
                <a:solidFill>
                  <a:prstClr val="black"/>
                </a:solidFill>
              </a:rPr>
              <a:t>педагогічне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звання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викладач</a:t>
            </a:r>
            <a:r>
              <a:rPr lang="ru-RU" sz="1800" dirty="0">
                <a:solidFill>
                  <a:prstClr val="black"/>
                </a:solidFill>
              </a:rPr>
              <a:t>-методист»;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2. Ломова </a:t>
            </a:r>
            <a:r>
              <a:rPr lang="ru-RU" sz="1800" dirty="0" err="1">
                <a:solidFill>
                  <a:prstClr val="black"/>
                </a:solidFill>
              </a:rPr>
              <a:t>Юлія</a:t>
            </a:r>
            <a:r>
              <a:rPr lang="ru-RU" sz="1800" dirty="0">
                <a:solidFill>
                  <a:prstClr val="black"/>
                </a:solidFill>
              </a:rPr>
              <a:t> Володимирівна - </a:t>
            </a:r>
            <a:r>
              <a:rPr lang="ru-RU" sz="1800" dirty="0" err="1">
                <a:solidFill>
                  <a:prstClr val="black"/>
                </a:solidFill>
              </a:rPr>
              <a:t>кваліфікаційна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спеціаліст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вищої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категорії</a:t>
            </a:r>
            <a:r>
              <a:rPr lang="ru-RU" sz="1800" dirty="0">
                <a:solidFill>
                  <a:prstClr val="black"/>
                </a:solidFill>
              </a:rPr>
              <a:t>» та </a:t>
            </a:r>
            <a:r>
              <a:rPr lang="ru-RU" sz="1800" dirty="0" err="1">
                <a:solidFill>
                  <a:prstClr val="black"/>
                </a:solidFill>
              </a:rPr>
              <a:t>педагогічне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звання</a:t>
            </a:r>
            <a:r>
              <a:rPr lang="ru-RU" sz="1800" dirty="0">
                <a:solidFill>
                  <a:prstClr val="black"/>
                </a:solidFill>
              </a:rPr>
              <a:t> «старший </a:t>
            </a:r>
            <a:r>
              <a:rPr lang="ru-RU" sz="1800" dirty="0" err="1">
                <a:solidFill>
                  <a:prstClr val="black"/>
                </a:solidFill>
              </a:rPr>
              <a:t>викладач</a:t>
            </a:r>
            <a:r>
              <a:rPr lang="ru-RU" sz="1800" dirty="0">
                <a:solidFill>
                  <a:prstClr val="black"/>
                </a:solidFill>
              </a:rPr>
              <a:t>»;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3. Маринич Олена Миколаївна - </a:t>
            </a:r>
            <a:r>
              <a:rPr lang="ru-RU" sz="1800" dirty="0" err="1" smtClean="0">
                <a:solidFill>
                  <a:prstClr val="black"/>
                </a:solidFill>
              </a:rPr>
              <a:t>практичний</a:t>
            </a:r>
            <a:r>
              <a:rPr lang="ru-RU" sz="1800" dirty="0" smtClean="0">
                <a:solidFill>
                  <a:prstClr val="black"/>
                </a:solidFill>
              </a:rPr>
              <a:t> психолог, </a:t>
            </a:r>
            <a:r>
              <a:rPr lang="ru-RU" sz="1800" dirty="0" err="1">
                <a:solidFill>
                  <a:prstClr val="black"/>
                </a:solidFill>
              </a:rPr>
              <a:t>кваліфікаційна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спеціаліст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першої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категорії</a:t>
            </a:r>
            <a:r>
              <a:rPr lang="ru-RU" sz="1800" dirty="0">
                <a:solidFill>
                  <a:prstClr val="black"/>
                </a:solidFill>
              </a:rPr>
              <a:t>»;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4. Саєнко Альона Олексіївна- </a:t>
            </a:r>
            <a:r>
              <a:rPr lang="ru-RU" sz="1800" dirty="0" err="1">
                <a:solidFill>
                  <a:prstClr val="black"/>
                </a:solidFill>
              </a:rPr>
              <a:t>кваліфікаційна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спеціаліст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другої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категорії</a:t>
            </a:r>
            <a:r>
              <a:rPr lang="ru-RU" sz="1800" dirty="0">
                <a:solidFill>
                  <a:prstClr val="black"/>
                </a:solidFill>
              </a:rPr>
              <a:t>»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5. Бондаренко </a:t>
            </a:r>
            <a:r>
              <a:rPr lang="ru-RU" sz="1800" dirty="0" err="1">
                <a:solidFill>
                  <a:prstClr val="black"/>
                </a:solidFill>
              </a:rPr>
              <a:t>Дар’яВолодимирівна</a:t>
            </a:r>
            <a:r>
              <a:rPr lang="ru-RU" sz="1800" dirty="0">
                <a:solidFill>
                  <a:prstClr val="black"/>
                </a:solidFill>
              </a:rPr>
              <a:t> - </a:t>
            </a:r>
            <a:r>
              <a:rPr lang="ru-RU" sz="1800" dirty="0" err="1">
                <a:solidFill>
                  <a:prstClr val="black"/>
                </a:solidFill>
              </a:rPr>
              <a:t>кваліфікаційна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спеціаліст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другої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категорії</a:t>
            </a:r>
            <a:r>
              <a:rPr lang="ru-RU" sz="1800" dirty="0">
                <a:solidFill>
                  <a:prstClr val="black"/>
                </a:solidFill>
              </a:rPr>
              <a:t>»;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uk-UA" sz="1800" dirty="0">
                <a:solidFill>
                  <a:prstClr val="black"/>
                </a:solidFill>
              </a:rPr>
              <a:t>6. Киян Мирослав Миколайович - </a:t>
            </a:r>
            <a:r>
              <a:rPr lang="ru-RU" sz="1800" dirty="0" err="1">
                <a:solidFill>
                  <a:prstClr val="black"/>
                </a:solidFill>
              </a:rPr>
              <a:t>кваліфікаційна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категорія</a:t>
            </a:r>
            <a:r>
              <a:rPr lang="ru-RU" sz="1800" dirty="0">
                <a:solidFill>
                  <a:prstClr val="black"/>
                </a:solidFill>
              </a:rPr>
              <a:t> «</a:t>
            </a:r>
            <a:r>
              <a:rPr lang="ru-RU" sz="1800" dirty="0" err="1">
                <a:solidFill>
                  <a:prstClr val="black"/>
                </a:solidFill>
              </a:rPr>
              <a:t>спеціаліст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першої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категорії</a:t>
            </a:r>
            <a:r>
              <a:rPr lang="ru-RU" sz="1800" dirty="0">
                <a:solidFill>
                  <a:prstClr val="black"/>
                </a:solidFill>
              </a:rPr>
              <a:t>»;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5746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510" y="908720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Вітаю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363272" cy="4325112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ru-RU" sz="2400" b="1" i="1" dirty="0" smtClean="0">
                <a:solidFill>
                  <a:srgbClr val="333333"/>
                </a:solidFill>
                <a:latin typeface="Roboto Condensed"/>
              </a:rPr>
              <a:t>З </a:t>
            </a:r>
            <a:r>
              <a:rPr lang="ru-RU" sz="2400" b="1" i="1" dirty="0" err="1" smtClean="0">
                <a:solidFill>
                  <a:srgbClr val="333333"/>
                </a:solidFill>
                <a:latin typeface="Roboto Condensed"/>
              </a:rPr>
              <a:t>успішним</a:t>
            </a:r>
            <a:r>
              <a:rPr lang="ru-RU" sz="2400" b="1" i="1" dirty="0" smtClean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закінченням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ще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одного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навчального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року,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який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кожному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подарував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нові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знання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нові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враження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нові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звершення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і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плани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 на </a:t>
            </a:r>
            <a:r>
              <a:rPr lang="ru-RU" sz="2400" b="1" i="1" dirty="0" err="1">
                <a:solidFill>
                  <a:srgbClr val="333333"/>
                </a:solidFill>
                <a:latin typeface="Roboto Condensed"/>
              </a:rPr>
              <a:t>майбутнє</a:t>
            </a:r>
            <a:r>
              <a:rPr lang="ru-RU" sz="2400" b="1" i="1" dirty="0">
                <a:solidFill>
                  <a:srgbClr val="333333"/>
                </a:solidFill>
                <a:latin typeface="Roboto Condensed"/>
              </a:rPr>
              <a:t>!</a:t>
            </a:r>
            <a:endParaRPr lang="ru-RU" sz="24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810" y="5157192"/>
            <a:ext cx="34290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1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458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Методична робота</vt:lpstr>
      <vt:lpstr>Співпраця з методичними комісіями</vt:lpstr>
      <vt:lpstr>Досягнення педагогів</vt:lpstr>
      <vt:lpstr>Курси підвищення кваліфікації  (з впровадженням програми ISUO)</vt:lpstr>
      <vt:lpstr>Атестація педагогів - 2021</vt:lpstr>
      <vt:lpstr>Атестація педагогів - 2021</vt:lpstr>
      <vt:lpstr>Вітаю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Методична робота</dc:title>
  <dc:creator>Konoshko</dc:creator>
  <cp:lastModifiedBy>Konoshko</cp:lastModifiedBy>
  <cp:revision>7</cp:revision>
  <dcterms:created xsi:type="dcterms:W3CDTF">2021-06-29T05:01:38Z</dcterms:created>
  <dcterms:modified xsi:type="dcterms:W3CDTF">2021-06-29T06:09:07Z</dcterms:modified>
</cp:coreProperties>
</file>